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72" r:id="rId7"/>
    <p:sldId id="265" r:id="rId8"/>
    <p:sldId id="261" r:id="rId9"/>
    <p:sldId id="262" r:id="rId10"/>
    <p:sldId id="263" r:id="rId11"/>
    <p:sldId id="267" r:id="rId12"/>
    <p:sldId id="266" r:id="rId13"/>
    <p:sldId id="268" r:id="rId14"/>
    <p:sldId id="269" r:id="rId15"/>
    <p:sldId id="270" r:id="rId16"/>
    <p:sldId id="271"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8B51157-77E3-44D3-A91C-D9148AD6390C}" type="datetimeFigureOut">
              <a:rPr lang="en-US" smtClean="0"/>
              <a:t>10/15/2019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BFB9AA9-69F8-4136-8037-DFFD9CE2D31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B51157-77E3-44D3-A91C-D9148AD6390C}" type="datetimeFigureOut">
              <a:rPr lang="en-US" smtClean="0"/>
              <a:t>10/15/2019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B9AA9-69F8-4136-8037-DFFD9CE2D31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B51157-77E3-44D3-A91C-D9148AD6390C}" type="datetimeFigureOut">
              <a:rPr lang="en-US" smtClean="0"/>
              <a:t>10/15/2019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B9AA9-69F8-4136-8037-DFFD9CE2D31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B51157-77E3-44D3-A91C-D9148AD6390C}" type="datetimeFigureOut">
              <a:rPr lang="en-US" smtClean="0"/>
              <a:t>10/15/2019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B9AA9-69F8-4136-8037-DFFD9CE2D31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8B51157-77E3-44D3-A91C-D9148AD6390C}" type="datetimeFigureOut">
              <a:rPr lang="en-US" smtClean="0"/>
              <a:t>10/15/2019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B9AA9-69F8-4136-8037-DFFD9CE2D31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B51157-77E3-44D3-A91C-D9148AD6390C}" type="datetimeFigureOut">
              <a:rPr lang="en-US" smtClean="0"/>
              <a:t>10/15/2019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B9AA9-69F8-4136-8037-DFFD9CE2D31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8B51157-77E3-44D3-A91C-D9148AD6390C}" type="datetimeFigureOut">
              <a:rPr lang="en-US" smtClean="0"/>
              <a:t>10/15/2019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FB9AA9-69F8-4136-8037-DFFD9CE2D31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8B51157-77E3-44D3-A91C-D9148AD6390C}" type="datetimeFigureOut">
              <a:rPr lang="en-US" smtClean="0"/>
              <a:t>10/15/2019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FB9AA9-69F8-4136-8037-DFFD9CE2D31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B51157-77E3-44D3-A91C-D9148AD6390C}" type="datetimeFigureOut">
              <a:rPr lang="en-US" smtClean="0"/>
              <a:t>10/15/2019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FB9AA9-69F8-4136-8037-DFFD9CE2D31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B51157-77E3-44D3-A91C-D9148AD6390C}" type="datetimeFigureOut">
              <a:rPr lang="en-US" smtClean="0"/>
              <a:t>10/15/2019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B9AA9-69F8-4136-8037-DFFD9CE2D31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8B51157-77E3-44D3-A91C-D9148AD6390C}" type="datetimeFigureOut">
              <a:rPr lang="en-US" smtClean="0"/>
              <a:t>10/15/2019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BFB9AA9-69F8-4136-8037-DFFD9CE2D315}"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8B51157-77E3-44D3-A91C-D9148AD6390C}" type="datetimeFigureOut">
              <a:rPr lang="en-US" smtClean="0"/>
              <a:t>10/15/2019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FB9AA9-69F8-4136-8037-DFFD9CE2D315}"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276600"/>
            <a:ext cx="5562600" cy="1524000"/>
          </a:xfrm>
        </p:spPr>
        <p:txBody>
          <a:bodyPr/>
          <a:lstStyle/>
          <a:p>
            <a:endParaRPr lang="en-US" dirty="0" smtClean="0">
              <a:solidFill>
                <a:schemeClr val="bg1"/>
              </a:solidFill>
            </a:endParaRPr>
          </a:p>
          <a:p>
            <a:pPr algn="ctr"/>
            <a:r>
              <a:rPr lang="en-US" dirty="0" smtClean="0">
                <a:solidFill>
                  <a:schemeClr val="bg1"/>
                </a:solidFill>
              </a:rPr>
              <a:t>             </a:t>
            </a:r>
            <a:r>
              <a:rPr lang="en-US" sz="2800" dirty="0" smtClean="0">
                <a:solidFill>
                  <a:schemeClr val="tx1">
                    <a:lumMod val="85000"/>
                  </a:schemeClr>
                </a:solidFill>
              </a:rPr>
              <a:t>Loads Limited</a:t>
            </a:r>
            <a:endParaRPr lang="en-US" dirty="0">
              <a:solidFill>
                <a:schemeClr val="tx1">
                  <a:lumMod val="85000"/>
                </a:schemeClr>
              </a:solidFill>
            </a:endParaRPr>
          </a:p>
        </p:txBody>
      </p:sp>
    </p:spTree>
    <p:extLst>
      <p:ext uri="{BB962C8B-B14F-4D97-AF65-F5344CB8AC3E}">
        <p14:creationId xmlns:p14="http://schemas.microsoft.com/office/powerpoint/2010/main" val="26807172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0"/>
            <a:ext cx="6753225" cy="6757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1868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323088"/>
            <a:ext cx="8229600" cy="667512"/>
          </a:xfrm>
        </p:spPr>
        <p:txBody>
          <a:bodyPr>
            <a:normAutofit fontScale="90000"/>
          </a:bodyPr>
          <a:lstStyle/>
          <a:p>
            <a:r>
              <a:rPr lang="en-US" i="1" dirty="0" smtClean="0">
                <a:solidFill>
                  <a:schemeClr val="tx1"/>
                </a:solidFill>
              </a:rPr>
              <a:t>Inventory Trend</a:t>
            </a:r>
            <a:endParaRPr lang="en-US" i="1" dirty="0">
              <a:solidFill>
                <a:schemeClr val="tx1"/>
              </a:solidFill>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066800"/>
            <a:ext cx="8636617"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619125"/>
            <a:ext cx="2797831"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31029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323088"/>
            <a:ext cx="8229600" cy="667512"/>
          </a:xfrm>
        </p:spPr>
        <p:txBody>
          <a:bodyPr>
            <a:normAutofit fontScale="90000"/>
          </a:bodyPr>
          <a:lstStyle/>
          <a:p>
            <a:r>
              <a:rPr lang="en-US" i="1" dirty="0" smtClean="0">
                <a:solidFill>
                  <a:schemeClr val="tx1"/>
                </a:solidFill>
              </a:rPr>
              <a:t>Bank Borrowing Trend</a:t>
            </a:r>
            <a:endParaRPr lang="en-US" i="1" dirty="0">
              <a:solidFill>
                <a:schemeClr val="tx1"/>
              </a:solidFill>
            </a:endParaRPr>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533400"/>
            <a:ext cx="2797831"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 y="1066800"/>
            <a:ext cx="8817631"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78765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fontScale="90000"/>
          </a:bodyPr>
          <a:lstStyle/>
          <a:p>
            <a:r>
              <a:rPr lang="en-US" i="1" dirty="0" smtClean="0">
                <a:solidFill>
                  <a:schemeClr val="tx1"/>
                </a:solidFill>
              </a:rPr>
              <a:t>Diversification of Business</a:t>
            </a:r>
            <a:br>
              <a:rPr lang="en-US" i="1" dirty="0" smtClean="0">
                <a:solidFill>
                  <a:schemeClr val="tx1"/>
                </a:solidFill>
              </a:rPr>
            </a:br>
            <a:r>
              <a:rPr lang="en-US" i="1" dirty="0" smtClean="0">
                <a:solidFill>
                  <a:schemeClr val="tx1"/>
                </a:solidFill>
              </a:rPr>
              <a:t>Hi-Tech Alloy Wheels Limited</a:t>
            </a:r>
            <a:endParaRPr lang="en-US" i="1" dirty="0">
              <a:solidFill>
                <a:schemeClr val="tx1"/>
              </a:solidFill>
            </a:endParaRPr>
          </a:p>
        </p:txBody>
      </p:sp>
      <p:sp>
        <p:nvSpPr>
          <p:cNvPr id="3" name="Content Placeholder 2"/>
          <p:cNvSpPr>
            <a:spLocks noGrp="1"/>
          </p:cNvSpPr>
          <p:nvPr>
            <p:ph idx="1"/>
          </p:nvPr>
        </p:nvSpPr>
        <p:spPr/>
        <p:txBody>
          <a:bodyPr/>
          <a:lstStyle/>
          <a:p>
            <a:r>
              <a:rPr lang="en-US" b="1" dirty="0" smtClean="0">
                <a:latin typeface="Times New Roman" panose="02020603050405020304" pitchFamily="18" charset="0"/>
                <a:cs typeface="Times New Roman" panose="02020603050405020304" pitchFamily="18" charset="0"/>
              </a:rPr>
              <a:t>Total Project Cost 			  </a:t>
            </a:r>
            <a:r>
              <a:rPr lang="en-US" b="1" dirty="0" err="1" smtClean="0">
                <a:latin typeface="Times New Roman" panose="02020603050405020304" pitchFamily="18" charset="0"/>
                <a:cs typeface="Times New Roman" panose="02020603050405020304" pitchFamily="18" charset="0"/>
              </a:rPr>
              <a:t>Rs</a:t>
            </a:r>
            <a:r>
              <a:rPr lang="en-US" b="1" dirty="0" smtClean="0">
                <a:latin typeface="Times New Roman" panose="02020603050405020304" pitchFamily="18" charset="0"/>
                <a:cs typeface="Times New Roman" panose="02020603050405020304" pitchFamily="18" charset="0"/>
              </a:rPr>
              <a:t>. 5 billion</a:t>
            </a:r>
          </a:p>
          <a:p>
            <a:pPr lvl="2"/>
            <a:endParaRPr lang="en-US" b="1" dirty="0" smtClean="0">
              <a:latin typeface="Times New Roman" panose="02020603050405020304" pitchFamily="18" charset="0"/>
              <a:cs typeface="Times New Roman" panose="02020603050405020304" pitchFamily="18" charset="0"/>
            </a:endParaRPr>
          </a:p>
          <a:p>
            <a:pPr lvl="2"/>
            <a:r>
              <a:rPr lang="en-US" b="1" dirty="0" smtClean="0">
                <a:latin typeface="Times New Roman" panose="02020603050405020304" pitchFamily="18" charset="0"/>
                <a:cs typeface="Times New Roman" panose="02020603050405020304" pitchFamily="18" charset="0"/>
              </a:rPr>
              <a:t>Construction </a:t>
            </a:r>
            <a:r>
              <a:rPr lang="en-US" b="1" dirty="0">
                <a:latin typeface="Times New Roman" panose="02020603050405020304" pitchFamily="18" charset="0"/>
                <a:cs typeface="Times New Roman" panose="02020603050405020304" pitchFamily="18" charset="0"/>
              </a:rPr>
              <a:t>c</a:t>
            </a:r>
            <a:r>
              <a:rPr lang="en-US" b="1" dirty="0" smtClean="0">
                <a:latin typeface="Times New Roman" panose="02020603050405020304" pitchFamily="18" charset="0"/>
                <a:cs typeface="Times New Roman" panose="02020603050405020304" pitchFamily="18" charset="0"/>
              </a:rPr>
              <a:t>ompleted				</a:t>
            </a:r>
            <a:r>
              <a:rPr lang="en-US" sz="2000" b="1" dirty="0" smtClean="0">
                <a:latin typeface="Arial" panose="020B0604020202020204" pitchFamily="34" charset="0"/>
                <a:cs typeface="Arial" panose="020B0604020202020204" pitchFamily="34" charset="0"/>
              </a:rPr>
              <a:t>95 %</a:t>
            </a:r>
            <a:endParaRPr lang="en-US" b="1" dirty="0" smtClean="0">
              <a:latin typeface="Arial" panose="020B0604020202020204" pitchFamily="34" charset="0"/>
              <a:cs typeface="Arial" panose="020B0604020202020204" pitchFamily="34" charset="0"/>
            </a:endParaRPr>
          </a:p>
          <a:p>
            <a:pPr lvl="2"/>
            <a:r>
              <a:rPr lang="en-US" b="1" dirty="0" smtClean="0"/>
              <a:t>Installation of plant in progress		</a:t>
            </a:r>
            <a:r>
              <a:rPr lang="en-US" sz="2000" b="1" dirty="0" smtClean="0">
                <a:latin typeface="Arial" panose="020B0604020202020204" pitchFamily="34" charset="0"/>
                <a:cs typeface="Arial" panose="020B0604020202020204" pitchFamily="34" charset="0"/>
              </a:rPr>
              <a:t>80%</a:t>
            </a:r>
            <a:r>
              <a:rPr lang="en-US" b="1" dirty="0" smtClean="0"/>
              <a:t>	</a:t>
            </a:r>
          </a:p>
          <a:p>
            <a:pPr lvl="2"/>
            <a:endParaRPr lang="en-US" b="1" dirty="0"/>
          </a:p>
          <a:p>
            <a:pPr lvl="2"/>
            <a:r>
              <a:rPr lang="en-US" b="1" dirty="0" smtClean="0">
                <a:latin typeface="Times New Roman" panose="02020603050405020304" pitchFamily="18" charset="0"/>
                <a:cs typeface="Times New Roman" panose="02020603050405020304" pitchFamily="18" charset="0"/>
              </a:rPr>
              <a:t>Commencement of Commercial Production    30 January 2020</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11093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838200"/>
          </a:xfrm>
        </p:spPr>
        <p:txBody>
          <a:bodyPr>
            <a:normAutofit/>
          </a:bodyPr>
          <a:lstStyle/>
          <a:p>
            <a:r>
              <a:rPr lang="en-US" i="1" dirty="0" smtClean="0">
                <a:solidFill>
                  <a:schemeClr val="tx1"/>
                </a:solidFill>
              </a:rPr>
              <a:t>Future Outlook</a:t>
            </a:r>
            <a:endParaRPr lang="en-US" i="1" dirty="0">
              <a:solidFill>
                <a:schemeClr val="tx1"/>
              </a:solidFill>
            </a:endParaRPr>
          </a:p>
        </p:txBody>
      </p:sp>
      <p:sp>
        <p:nvSpPr>
          <p:cNvPr id="4" name="Content Placeholder 3"/>
          <p:cNvSpPr>
            <a:spLocks noGrp="1"/>
          </p:cNvSpPr>
          <p:nvPr>
            <p:ph idx="1"/>
          </p:nvPr>
        </p:nvSpPr>
        <p:spPr>
          <a:xfrm>
            <a:off x="152400" y="1295400"/>
            <a:ext cx="8839200" cy="4800600"/>
          </a:xfrm>
        </p:spPr>
        <p:txBody>
          <a:bodyPr>
            <a:normAutofit fontScale="92500" lnSpcReduction="20000"/>
          </a:bodyPr>
          <a:lstStyle/>
          <a:p>
            <a:pPr marL="0" indent="0">
              <a:buNone/>
            </a:pPr>
            <a:r>
              <a:rPr lang="en-US" dirty="0">
                <a:latin typeface="Times New Roman" panose="02020603050405020304" pitchFamily="18" charset="0"/>
                <a:cs typeface="Times New Roman" panose="02020603050405020304" pitchFamily="18" charset="0"/>
              </a:rPr>
              <a:t>Macroeconomic indicators of the country are challenging for auto industry. Pak Rupee devaluation, rising raw material prices, increase in interest rate and additional taxes and duties imposed through Federal Budget are major challenges for auto industry.  </a:t>
            </a:r>
            <a:r>
              <a:rPr lang="en-US" dirty="0" smtClean="0">
                <a:latin typeface="Times New Roman" panose="02020603050405020304" pitchFamily="18" charset="0"/>
                <a:cs typeface="Times New Roman" panose="02020603050405020304" pitchFamily="18" charset="0"/>
              </a:rPr>
              <a:t>Variation </a:t>
            </a:r>
            <a:r>
              <a:rPr lang="en-US" dirty="0">
                <a:latin typeface="Times New Roman" panose="02020603050405020304" pitchFamily="18" charset="0"/>
                <a:cs typeface="Times New Roman" panose="02020603050405020304" pitchFamily="18" charset="0"/>
              </a:rPr>
              <a:t>in forex rates and import duties influenced the pricing of products due to </a:t>
            </a:r>
            <a:r>
              <a:rPr lang="en-US" dirty="0" smtClean="0">
                <a:latin typeface="Times New Roman" panose="02020603050405020304" pitchFamily="18" charset="0"/>
                <a:cs typeface="Times New Roman" panose="02020603050405020304" pitchFamily="18" charset="0"/>
              </a:rPr>
              <a:t>element </a:t>
            </a:r>
            <a:r>
              <a:rPr lang="en-US" dirty="0">
                <a:latin typeface="Times New Roman" panose="02020603050405020304" pitchFamily="18" charset="0"/>
                <a:cs typeface="Times New Roman" panose="02020603050405020304" pitchFamily="18" charset="0"/>
              </a:rPr>
              <a:t>of imported components in total cost of products. The Company will focus on cost saving and consolidation to mitigate to the </a:t>
            </a:r>
            <a:r>
              <a:rPr lang="en-US" dirty="0" smtClean="0">
                <a:latin typeface="Times New Roman" panose="02020603050405020304" pitchFamily="18" charset="0"/>
                <a:cs typeface="Times New Roman" panose="02020603050405020304" pitchFamily="18" charset="0"/>
              </a:rPr>
              <a:t>extent </a:t>
            </a:r>
            <a:r>
              <a:rPr lang="en-US" dirty="0">
                <a:latin typeface="Times New Roman" panose="02020603050405020304" pitchFamily="18" charset="0"/>
                <a:cs typeface="Times New Roman" panose="02020603050405020304" pitchFamily="18" charset="0"/>
              </a:rPr>
              <a:t>possible</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The group has acquired an Australian </a:t>
            </a:r>
            <a:r>
              <a:rPr lang="en-US" dirty="0" smtClean="0">
                <a:latin typeface="Times New Roman" panose="02020603050405020304" pitchFamily="18" charset="0"/>
                <a:cs typeface="Times New Roman" panose="02020603050405020304" pitchFamily="18" charset="0"/>
              </a:rPr>
              <a:t>plant which was manufacturing Alloy Wheels for Toyota Camry. </a:t>
            </a:r>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his will </a:t>
            </a:r>
            <a:r>
              <a:rPr lang="en-US" dirty="0">
                <a:latin typeface="Times New Roman" panose="02020603050405020304" pitchFamily="18" charset="0"/>
                <a:cs typeface="Times New Roman" panose="02020603050405020304" pitchFamily="18" charset="0"/>
              </a:rPr>
              <a:t>be an addition to the group’s portfolio </a:t>
            </a:r>
            <a:r>
              <a:rPr lang="en-US" dirty="0" smtClean="0">
                <a:latin typeface="Times New Roman" panose="02020603050405020304" pitchFamily="18" charset="0"/>
                <a:cs typeface="Times New Roman" panose="02020603050405020304" pitchFamily="18" charset="0"/>
              </a:rPr>
              <a:t>of auto </a:t>
            </a:r>
            <a:r>
              <a:rPr lang="en-US" dirty="0">
                <a:latin typeface="Times New Roman" panose="02020603050405020304" pitchFamily="18" charset="0"/>
                <a:cs typeface="Times New Roman" panose="02020603050405020304" pitchFamily="18" charset="0"/>
              </a:rPr>
              <a:t>parts </a:t>
            </a:r>
            <a:r>
              <a:rPr lang="en-US" dirty="0" smtClean="0">
                <a:latin typeface="Times New Roman" panose="02020603050405020304" pitchFamily="18" charset="0"/>
                <a:cs typeface="Times New Roman" panose="02020603050405020304" pitchFamily="18" charset="0"/>
              </a:rPr>
              <a:t>products. </a:t>
            </a:r>
            <a:r>
              <a:rPr lang="en-US" dirty="0">
                <a:latin typeface="Times New Roman" panose="02020603050405020304" pitchFamily="18" charset="0"/>
                <a:cs typeface="Times New Roman" panose="02020603050405020304" pitchFamily="18" charset="0"/>
              </a:rPr>
              <a:t>Being the first hi-tech Alloy Wheel manufacturing facility in Pakistan, launch of this product to our </a:t>
            </a:r>
            <a:r>
              <a:rPr lang="en-US" dirty="0" smtClean="0">
                <a:latin typeface="Times New Roman" panose="02020603050405020304" pitchFamily="18" charset="0"/>
                <a:cs typeface="Times New Roman" panose="02020603050405020304" pitchFamily="18" charset="0"/>
              </a:rPr>
              <a:t>existing customers </a:t>
            </a:r>
            <a:r>
              <a:rPr lang="en-US" dirty="0">
                <a:latin typeface="Times New Roman" panose="02020603050405020304" pitchFamily="18" charset="0"/>
                <a:cs typeface="Times New Roman" panose="02020603050405020304" pitchFamily="18" charset="0"/>
              </a:rPr>
              <a:t>as well as spare parts market will add value to the group’s business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8579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95600"/>
            <a:ext cx="8229600" cy="838200"/>
          </a:xfrm>
        </p:spPr>
        <p:txBody>
          <a:bodyPr>
            <a:noAutofit/>
          </a:bodyPr>
          <a:lstStyle/>
          <a:p>
            <a:pPr algn="ctr"/>
            <a:r>
              <a:rPr lang="en-US" sz="8800" b="1" dirty="0">
                <a:ln w="635">
                  <a:noFill/>
                </a:ln>
                <a:solidFill>
                  <a:schemeClr val="accent1"/>
                </a:solidFill>
                <a:latin typeface="Vivaldi" panose="03020602050506090804" pitchFamily="66" charset="0"/>
                <a:cs typeface="Times New Roman" panose="02020603050405020304" pitchFamily="18" charset="0"/>
              </a:rPr>
              <a:t>Q/A Session</a:t>
            </a:r>
          </a:p>
        </p:txBody>
      </p:sp>
    </p:spTree>
    <p:extLst>
      <p:ext uri="{BB962C8B-B14F-4D97-AF65-F5344CB8AC3E}">
        <p14:creationId xmlns:p14="http://schemas.microsoft.com/office/powerpoint/2010/main" val="40987225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457200" y="2112114"/>
            <a:ext cx="8051800" cy="2002686"/>
          </a:xfrm>
          <a:prstGeom prst="rect">
            <a:avLst/>
          </a:prstGeom>
        </p:spPr>
        <p:txBody>
          <a:bodyPr vert="horz" lIns="0" rIns="0" bIns="0" anchor="b">
            <a:normAutofit lnSpcReduction="1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n-US" sz="13800" b="1" i="1" dirty="0" smtClean="0">
                <a:ln w="635">
                  <a:noFill/>
                </a:ln>
                <a:solidFill>
                  <a:schemeClr val="accent1"/>
                </a:solidFill>
                <a:latin typeface="Vivaldi" panose="03020602050506090804" pitchFamily="66" charset="0"/>
                <a:cs typeface="Times New Roman" panose="02020603050405020304" pitchFamily="18" charset="0"/>
              </a:rPr>
              <a:t>Thanks</a:t>
            </a:r>
            <a:endParaRPr lang="en-US" sz="13800" b="1" i="1" dirty="0">
              <a:ln w="635">
                <a:noFill/>
              </a:ln>
              <a:solidFill>
                <a:schemeClr val="accent1"/>
              </a:solidFill>
              <a:latin typeface="Vivaldi" panose="03020602050506090804" pitchFamily="66" charset="0"/>
              <a:cs typeface="Times New Roman" panose="02020603050405020304" pitchFamily="18" charset="0"/>
            </a:endParaRPr>
          </a:p>
        </p:txBody>
      </p:sp>
    </p:spTree>
    <p:extLst>
      <p:ext uri="{BB962C8B-B14F-4D97-AF65-F5344CB8AC3E}">
        <p14:creationId xmlns:p14="http://schemas.microsoft.com/office/powerpoint/2010/main" val="1011094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52600" y="274638"/>
            <a:ext cx="6934200" cy="1143000"/>
          </a:xfrm>
        </p:spPr>
        <p:txBody>
          <a:bodyPr/>
          <a:lstStyle/>
          <a:p>
            <a:r>
              <a:rPr lang="en-US" b="1" dirty="0" smtClean="0"/>
              <a:t>Table of Contents</a:t>
            </a:r>
            <a:endParaRPr lang="en-US" b="1" dirty="0"/>
          </a:p>
        </p:txBody>
      </p:sp>
      <p:sp>
        <p:nvSpPr>
          <p:cNvPr id="5" name="Content Placeholder 4"/>
          <p:cNvSpPr>
            <a:spLocks noGrp="1"/>
          </p:cNvSpPr>
          <p:nvPr>
            <p:ph idx="1"/>
          </p:nvPr>
        </p:nvSpPr>
        <p:spPr>
          <a:xfrm>
            <a:off x="1828800" y="1600200"/>
            <a:ext cx="6858000" cy="5105400"/>
          </a:xfrm>
        </p:spPr>
        <p:txBody>
          <a:bodyPr>
            <a:normAutofit/>
          </a:bodyPr>
          <a:lstStyle/>
          <a:p>
            <a:r>
              <a:rPr lang="en-US" i="1" dirty="0"/>
              <a:t>Industry </a:t>
            </a:r>
            <a:r>
              <a:rPr lang="en-US" i="1" dirty="0" smtClean="0"/>
              <a:t>Review</a:t>
            </a:r>
          </a:p>
          <a:p>
            <a:r>
              <a:rPr lang="en-US" i="1" dirty="0" smtClean="0"/>
              <a:t>Turnover Analysis</a:t>
            </a:r>
          </a:p>
          <a:p>
            <a:r>
              <a:rPr lang="en-US" i="1" dirty="0" smtClean="0"/>
              <a:t>Product wise Sales</a:t>
            </a:r>
          </a:p>
          <a:p>
            <a:r>
              <a:rPr lang="en-US" i="1" dirty="0" smtClean="0"/>
              <a:t>Sales Breakup (OEM’s)</a:t>
            </a:r>
          </a:p>
          <a:p>
            <a:r>
              <a:rPr lang="en-US" i="1" dirty="0" smtClean="0"/>
              <a:t>Inventory Trend</a:t>
            </a:r>
          </a:p>
          <a:p>
            <a:r>
              <a:rPr lang="en-US" i="1" dirty="0" smtClean="0"/>
              <a:t>Borrowing Trend</a:t>
            </a:r>
          </a:p>
          <a:p>
            <a:r>
              <a:rPr lang="en-US" i="1" dirty="0" smtClean="0"/>
              <a:t>New Diversification HAWL</a:t>
            </a:r>
          </a:p>
          <a:p>
            <a:r>
              <a:rPr lang="en-US" i="1" dirty="0" smtClean="0"/>
              <a:t>Future Outlook</a:t>
            </a:r>
          </a:p>
          <a:p>
            <a:r>
              <a:rPr lang="en-US" i="1" dirty="0" smtClean="0"/>
              <a:t>Q/A Session</a:t>
            </a:r>
          </a:p>
        </p:txBody>
      </p:sp>
    </p:spTree>
    <p:extLst>
      <p:ext uri="{BB962C8B-B14F-4D97-AF65-F5344CB8AC3E}">
        <p14:creationId xmlns:p14="http://schemas.microsoft.com/office/powerpoint/2010/main" val="3068194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91312"/>
          </a:xfrm>
        </p:spPr>
        <p:txBody>
          <a:bodyPr>
            <a:normAutofit fontScale="90000"/>
          </a:bodyPr>
          <a:lstStyle/>
          <a:p>
            <a:r>
              <a:rPr lang="en-US" i="1" dirty="0">
                <a:solidFill>
                  <a:schemeClr val="tx1"/>
                </a:solidFill>
              </a:rPr>
              <a:t>Industry Review</a:t>
            </a: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541337"/>
            <a:ext cx="8839200" cy="616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4958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i="1" dirty="0">
                <a:solidFill>
                  <a:schemeClr val="tx1"/>
                </a:solidFill>
              </a:rPr>
              <a:t>Industry Review</a:t>
            </a: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55637"/>
            <a:ext cx="8839200" cy="6165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0679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563562"/>
          </a:xfrm>
        </p:spPr>
        <p:txBody>
          <a:bodyPr>
            <a:normAutofit fontScale="90000"/>
          </a:bodyPr>
          <a:lstStyle/>
          <a:p>
            <a:r>
              <a:rPr lang="en-US" i="1" dirty="0">
                <a:solidFill>
                  <a:schemeClr val="tx1"/>
                </a:solidFill>
              </a:rPr>
              <a:t>Industry Review</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25" y="533400"/>
            <a:ext cx="8943975" cy="1020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825" y="1600200"/>
            <a:ext cx="8943975" cy="5162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005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46038"/>
            <a:ext cx="8229600" cy="563562"/>
          </a:xfrm>
        </p:spPr>
        <p:txBody>
          <a:bodyPr>
            <a:normAutofit fontScale="90000"/>
          </a:bodyPr>
          <a:lstStyle/>
          <a:p>
            <a:r>
              <a:rPr lang="en-US" i="1" dirty="0">
                <a:solidFill>
                  <a:schemeClr val="tx1"/>
                </a:solidFill>
              </a:rPr>
              <a:t>Industry </a:t>
            </a:r>
            <a:r>
              <a:rPr lang="en-US" i="1" dirty="0" smtClean="0">
                <a:solidFill>
                  <a:schemeClr val="tx1"/>
                </a:solidFill>
              </a:rPr>
              <a:t>Review (Jul-Sep 2019)</a:t>
            </a:r>
            <a:endParaRPr lang="en-US" i="1" dirty="0">
              <a:solidFill>
                <a:schemeClr val="tx1"/>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81000"/>
            <a:ext cx="8001000" cy="6380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08213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28600"/>
            <a:ext cx="8229600" cy="667512"/>
          </a:xfrm>
        </p:spPr>
        <p:txBody>
          <a:bodyPr>
            <a:normAutofit fontScale="90000"/>
          </a:bodyPr>
          <a:lstStyle/>
          <a:p>
            <a:r>
              <a:rPr lang="en-US" i="1" dirty="0" smtClean="0">
                <a:solidFill>
                  <a:schemeClr val="tx1"/>
                </a:solidFill>
              </a:rPr>
              <a:t>Operational Review</a:t>
            </a:r>
            <a:endParaRPr lang="en-US" i="1" dirty="0">
              <a:solidFill>
                <a:schemeClr val="tx1"/>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609599"/>
            <a:ext cx="8915400" cy="5791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634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67512"/>
          </a:xfrm>
        </p:spPr>
        <p:txBody>
          <a:bodyPr>
            <a:normAutofit fontScale="90000"/>
          </a:bodyPr>
          <a:lstStyle/>
          <a:p>
            <a:r>
              <a:rPr lang="en-US" i="1" dirty="0" smtClean="0">
                <a:solidFill>
                  <a:schemeClr val="tx1"/>
                </a:solidFill>
              </a:rPr>
              <a:t>Turn Over Analysis</a:t>
            </a:r>
            <a:endParaRPr lang="en-US" i="1" dirty="0">
              <a:solidFill>
                <a:schemeClr val="tx1"/>
              </a:solidFill>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90600"/>
            <a:ext cx="8817631"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533400"/>
            <a:ext cx="2645431"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7708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52399"/>
            <a:ext cx="8077200" cy="6680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0969" y="466725"/>
            <a:ext cx="2569231"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70504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241</TotalTime>
  <Words>204</Words>
  <Application>Microsoft Office PowerPoint</Application>
  <PresentationFormat>On-screen Show (4:3)</PresentationFormat>
  <Paragraphs>33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PowerPoint Presentation</vt:lpstr>
      <vt:lpstr>Table of Contents</vt:lpstr>
      <vt:lpstr>Industry Review</vt:lpstr>
      <vt:lpstr>Industry Review</vt:lpstr>
      <vt:lpstr>Industry Review</vt:lpstr>
      <vt:lpstr>Industry Review (Jul-Sep 2019)</vt:lpstr>
      <vt:lpstr>Operational Review</vt:lpstr>
      <vt:lpstr>Turn Over Analysis</vt:lpstr>
      <vt:lpstr>PowerPoint Presentation</vt:lpstr>
      <vt:lpstr>PowerPoint Presentation</vt:lpstr>
      <vt:lpstr>Inventory Trend</vt:lpstr>
      <vt:lpstr>Bank Borrowing Trend</vt:lpstr>
      <vt:lpstr>Diversification of Business Hi-Tech Alloy Wheels Limited</vt:lpstr>
      <vt:lpstr>Future Outlook</vt:lpstr>
      <vt:lpstr>Q/A Session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 Fasih</dc:creator>
  <cp:lastModifiedBy>Ali Fasih</cp:lastModifiedBy>
  <cp:revision>86</cp:revision>
  <cp:lastPrinted>2019-10-15T07:51:41Z</cp:lastPrinted>
  <dcterms:created xsi:type="dcterms:W3CDTF">2019-10-11T09:57:01Z</dcterms:created>
  <dcterms:modified xsi:type="dcterms:W3CDTF">2019-10-15T08:29:55Z</dcterms:modified>
</cp:coreProperties>
</file>