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73" r:id="rId5"/>
    <p:sldId id="259" r:id="rId6"/>
    <p:sldId id="260" r:id="rId7"/>
    <p:sldId id="272" r:id="rId8"/>
    <p:sldId id="274" r:id="rId9"/>
    <p:sldId id="275" r:id="rId10"/>
    <p:sldId id="265" r:id="rId11"/>
    <p:sldId id="261" r:id="rId12"/>
    <p:sldId id="262" r:id="rId13"/>
    <p:sldId id="263" r:id="rId14"/>
    <p:sldId id="267" r:id="rId15"/>
    <p:sldId id="266" r:id="rId16"/>
    <p:sldId id="269" r:id="rId17"/>
    <p:sldId id="270" r:id="rId18"/>
    <p:sldId id="27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2" autoAdjust="0"/>
  </p:normalViewPr>
  <p:slideViewPr>
    <p:cSldViewPr>
      <p:cViewPr>
        <p:scale>
          <a:sx n="66" d="100"/>
          <a:sy n="66" d="100"/>
        </p:scale>
        <p:origin x="-1506" y="-1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8B51157-77E3-44D3-A91C-D9148AD6390C}" type="datetimeFigureOut">
              <a:rPr lang="en-US" smtClean="0"/>
              <a:t>10/20/2020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0BFB9AA9-69F8-4136-8037-DFFD9CE2D315}"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B51157-77E3-44D3-A91C-D9148AD6390C}"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FB9AA9-69F8-4136-8037-DFFD9CE2D31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B51157-77E3-44D3-A91C-D9148AD6390C}"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FB9AA9-69F8-4136-8037-DFFD9CE2D31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B51157-77E3-44D3-A91C-D9148AD6390C}"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FB9AA9-69F8-4136-8037-DFFD9CE2D31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8B51157-77E3-44D3-A91C-D9148AD6390C}"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FB9AA9-69F8-4136-8037-DFFD9CE2D315}"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B51157-77E3-44D3-A91C-D9148AD6390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FB9AA9-69F8-4136-8037-DFFD9CE2D31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8B51157-77E3-44D3-A91C-D9148AD6390C}" type="datetimeFigureOut">
              <a:rPr lang="en-US" smtClean="0"/>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BFB9AA9-69F8-4136-8037-DFFD9CE2D31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8B51157-77E3-44D3-A91C-D9148AD6390C}" type="datetimeFigureOut">
              <a:rPr lang="en-US" smtClean="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BFB9AA9-69F8-4136-8037-DFFD9CE2D31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B51157-77E3-44D3-A91C-D9148AD6390C}" type="datetimeFigureOut">
              <a:rPr lang="en-US" smtClean="0"/>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BFB9AA9-69F8-4136-8037-DFFD9CE2D31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B51157-77E3-44D3-A91C-D9148AD6390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FB9AA9-69F8-4136-8037-DFFD9CE2D31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B51157-77E3-44D3-A91C-D9148AD6390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0BFB9AA9-69F8-4136-8037-DFFD9CE2D315}"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8B51157-77E3-44D3-A91C-D9148AD6390C}" type="datetimeFigureOut">
              <a:rPr lang="en-US" smtClean="0"/>
              <a:t>10/20/2020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FB9AA9-69F8-4136-8037-DFFD9CE2D315}"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1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276600"/>
            <a:ext cx="5562600" cy="1524000"/>
          </a:xfrm>
        </p:spPr>
        <p:txBody>
          <a:bodyPr/>
          <a:lstStyle/>
          <a:p>
            <a:endParaRPr lang="en-US" dirty="0" smtClean="0">
              <a:solidFill>
                <a:schemeClr val="bg1"/>
              </a:solidFill>
            </a:endParaRPr>
          </a:p>
          <a:p>
            <a:pPr algn="ctr"/>
            <a:r>
              <a:rPr lang="en-US" dirty="0" smtClean="0">
                <a:solidFill>
                  <a:schemeClr val="bg1"/>
                </a:solidFill>
              </a:rPr>
              <a:t>             </a:t>
            </a:r>
            <a:r>
              <a:rPr lang="en-US" sz="2800" dirty="0" smtClean="0">
                <a:solidFill>
                  <a:schemeClr val="tx1">
                    <a:lumMod val="85000"/>
                  </a:schemeClr>
                </a:solidFill>
              </a:rPr>
              <a:t>Loads Limited</a:t>
            </a:r>
            <a:endParaRPr lang="en-US" dirty="0">
              <a:solidFill>
                <a:schemeClr val="tx1">
                  <a:lumMod val="85000"/>
                </a:schemeClr>
              </a:solidFill>
            </a:endParaRPr>
          </a:p>
        </p:txBody>
      </p:sp>
      <p:sp>
        <p:nvSpPr>
          <p:cNvPr id="4" name="WS_polygon1"/>
          <p:cNvSpPr>
            <a:spLocks noChangeArrowheads="1"/>
          </p:cNvSpPr>
          <p:nvPr/>
        </p:nvSpPr>
        <p:spPr bwMode="auto">
          <a:xfrm>
            <a:off x="-2060" y="1"/>
            <a:ext cx="9146059" cy="6857999"/>
          </a:xfrm>
          <a:custGeom>
            <a:avLst/>
            <a:gdLst>
              <a:gd name="T0" fmla="*/ 0 w 59385"/>
              <a:gd name="T1" fmla="*/ 79200 h 79200"/>
              <a:gd name="T2" fmla="*/ 59380 w 59385"/>
              <a:gd name="T3" fmla="*/ 79200 h 79200"/>
              <a:gd name="T4" fmla="*/ 59380 w 59385"/>
              <a:gd name="T5" fmla="*/ 0 h 79200"/>
              <a:gd name="T6" fmla="*/ 0 w 59385"/>
              <a:gd name="T7" fmla="*/ 0 h 79200"/>
              <a:gd name="T8" fmla="*/ 0 w 59385"/>
              <a:gd name="T9" fmla="*/ 79200 h 79200"/>
            </a:gdLst>
            <a:ahLst/>
            <a:cxnLst>
              <a:cxn ang="0">
                <a:pos x="T0" y="T1"/>
              </a:cxn>
              <a:cxn ang="0">
                <a:pos x="T2" y="T3"/>
              </a:cxn>
              <a:cxn ang="0">
                <a:pos x="T4" y="T5"/>
              </a:cxn>
              <a:cxn ang="0">
                <a:pos x="T6" y="T7"/>
              </a:cxn>
              <a:cxn ang="0">
                <a:pos x="T8" y="T9"/>
              </a:cxn>
            </a:cxnLst>
            <a:rect l="0" t="0" r="r" b="b"/>
            <a:pathLst>
              <a:path w="59385" h="79200">
                <a:moveTo>
                  <a:pt x="0" y="79200"/>
                </a:moveTo>
                <a:lnTo>
                  <a:pt x="59380" y="79200"/>
                </a:lnTo>
                <a:lnTo>
                  <a:pt x="59380" y="0"/>
                </a:lnTo>
                <a:lnTo>
                  <a:pt x="0" y="0"/>
                </a:lnTo>
                <a:lnTo>
                  <a:pt x="0" y="79200"/>
                </a:lnTo>
                <a:close/>
              </a:path>
            </a:pathLst>
          </a:custGeom>
          <a:solidFill>
            <a:srgbClr val="F2F3F4"/>
          </a:solidFill>
          <a:ln w="0">
            <a:solidFill>
              <a:srgbClr val="F2F3F4"/>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6" name="group6"/>
          <p:cNvGrpSpPr>
            <a:grpSpLocks/>
          </p:cNvGrpSpPr>
          <p:nvPr/>
        </p:nvGrpSpPr>
        <p:grpSpPr bwMode="auto">
          <a:xfrm>
            <a:off x="4724400" y="0"/>
            <a:ext cx="4419600" cy="6858000"/>
            <a:chOff x="0" y="0"/>
            <a:chExt cx="33995" cy="59225"/>
          </a:xfrm>
        </p:grpSpPr>
        <p:pic>
          <p:nvPicPr>
            <p:cNvPr id="5134" name="imagerId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5" y="0"/>
              <a:ext cx="22945" cy="25770"/>
            </a:xfrm>
            <a:prstGeom prst="rect">
              <a:avLst/>
            </a:prstGeom>
            <a:noFill/>
            <a:extLst>
              <a:ext uri="{909E8E84-426E-40DD-AFC4-6F175D3DCCD1}">
                <a14:hiddenFill xmlns:a14="http://schemas.microsoft.com/office/drawing/2010/main">
                  <a:solidFill>
                    <a:srgbClr val="FFFFFF"/>
                  </a:solidFill>
                </a14:hiddenFill>
              </a:ext>
            </a:extLst>
          </p:spPr>
        </p:pic>
        <p:pic>
          <p:nvPicPr>
            <p:cNvPr id="5132" name="imagerId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750"/>
              <a:ext cx="28075" cy="20085"/>
            </a:xfrm>
            <a:prstGeom prst="rect">
              <a:avLst/>
            </a:prstGeom>
            <a:noFill/>
            <a:extLst>
              <a:ext uri="{909E8E84-426E-40DD-AFC4-6F175D3DCCD1}">
                <a14:hiddenFill xmlns:a14="http://schemas.microsoft.com/office/drawing/2010/main">
                  <a:solidFill>
                    <a:srgbClr val="FFFFFF"/>
                  </a:solidFill>
                </a14:hiddenFill>
              </a:ext>
            </a:extLst>
          </p:spPr>
        </p:pic>
        <p:pic>
          <p:nvPicPr>
            <p:cNvPr id="5130" name="imagerId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5" y="30265"/>
              <a:ext cx="24915" cy="15095"/>
            </a:xfrm>
            <a:prstGeom prst="rect">
              <a:avLst/>
            </a:prstGeom>
            <a:noFill/>
            <a:extLst>
              <a:ext uri="{909E8E84-426E-40DD-AFC4-6F175D3DCCD1}">
                <a14:hiddenFill xmlns:a14="http://schemas.microsoft.com/office/drawing/2010/main">
                  <a:solidFill>
                    <a:srgbClr val="FFFFFF"/>
                  </a:solidFill>
                </a14:hiddenFill>
              </a:ext>
            </a:extLst>
          </p:spPr>
        </p:pic>
        <p:pic>
          <p:nvPicPr>
            <p:cNvPr id="5128" name="imagerId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35" y="34235"/>
              <a:ext cx="19540" cy="24990"/>
            </a:xfrm>
            <a:prstGeom prst="rect">
              <a:avLst/>
            </a:prstGeom>
            <a:noFill/>
            <a:extLst>
              <a:ext uri="{909E8E84-426E-40DD-AFC4-6F175D3DCCD1}">
                <a14:hiddenFill xmlns:a14="http://schemas.microsoft.com/office/drawing/2010/main">
                  <a:solidFill>
                    <a:srgbClr val="FFFFFF"/>
                  </a:solidFill>
                </a14:hiddenFill>
              </a:ext>
            </a:extLst>
          </p:spPr>
        </p:pic>
        <p:pic>
          <p:nvPicPr>
            <p:cNvPr id="5127" name="imagerId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15" y="31310"/>
              <a:ext cx="6135" cy="10475"/>
            </a:xfrm>
            <a:prstGeom prst="rect">
              <a:avLst/>
            </a:prstGeom>
            <a:noFill/>
            <a:extLst>
              <a:ext uri="{909E8E84-426E-40DD-AFC4-6F175D3DCCD1}">
                <a14:hiddenFill xmlns:a14="http://schemas.microsoft.com/office/drawing/2010/main">
                  <a:solidFill>
                    <a:srgbClr val="FFFFFF"/>
                  </a:solidFill>
                </a14:hiddenFill>
              </a:ext>
            </a:extLst>
          </p:spPr>
        </p:pic>
        <p:pic>
          <p:nvPicPr>
            <p:cNvPr id="5126" name="imagerId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25" y="23580"/>
              <a:ext cx="20280" cy="4845"/>
            </a:xfrm>
            <a:prstGeom prst="rect">
              <a:avLst/>
            </a:prstGeom>
            <a:noFill/>
            <a:extLst>
              <a:ext uri="{909E8E84-426E-40DD-AFC4-6F175D3DCCD1}">
                <a14:hiddenFill xmlns:a14="http://schemas.microsoft.com/office/drawing/2010/main">
                  <a:solidFill>
                    <a:srgbClr val="FFFFFF"/>
                  </a:solidFill>
                </a14:hiddenFill>
              </a:ext>
            </a:extLst>
          </p:spPr>
        </p:pic>
        <p:pic>
          <p:nvPicPr>
            <p:cNvPr id="5125" name="imagerId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715" y="4660"/>
              <a:ext cx="10280" cy="13775"/>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polygon1" hidden="1"/>
          <p:cNvSpPr>
            <a:spLocks noSelect="1" noChangeArrowheads="1"/>
          </p:cNvSpPr>
          <p:nvPr/>
        </p:nvSpPr>
        <p:spPr bwMode="auto">
          <a:xfrm>
            <a:off x="0" y="457200"/>
            <a:ext cx="1587500" cy="1587500"/>
          </a:xfrm>
          <a:custGeom>
            <a:avLst/>
            <a:gdLst>
              <a:gd name="T0" fmla="*/ 0 w 59385"/>
              <a:gd name="T1" fmla="*/ 79200 h 79200"/>
              <a:gd name="T2" fmla="*/ 59380 w 59385"/>
              <a:gd name="T3" fmla="*/ 79200 h 79200"/>
              <a:gd name="T4" fmla="*/ 59380 w 59385"/>
              <a:gd name="T5" fmla="*/ 0 h 79200"/>
              <a:gd name="T6" fmla="*/ 0 w 59385"/>
              <a:gd name="T7" fmla="*/ 0 h 79200"/>
              <a:gd name="T8" fmla="*/ 0 w 59385"/>
              <a:gd name="T9" fmla="*/ 79200 h 79200"/>
            </a:gdLst>
            <a:ahLst/>
            <a:cxnLst>
              <a:cxn ang="0">
                <a:pos x="T0" y="T1"/>
              </a:cxn>
              <a:cxn ang="0">
                <a:pos x="T2" y="T3"/>
              </a:cxn>
              <a:cxn ang="0">
                <a:pos x="T4" y="T5"/>
              </a:cxn>
              <a:cxn ang="0">
                <a:pos x="T6" y="T7"/>
              </a:cxn>
              <a:cxn ang="0">
                <a:pos x="T8" y="T9"/>
              </a:cxn>
            </a:cxnLst>
            <a:rect l="0" t="0" r="r" b="b"/>
            <a:pathLst>
              <a:path w="59385" h="79200">
                <a:moveTo>
                  <a:pt x="0" y="79200"/>
                </a:moveTo>
                <a:lnTo>
                  <a:pt x="59380" y="79200"/>
                </a:lnTo>
                <a:lnTo>
                  <a:pt x="59380" y="0"/>
                </a:lnTo>
                <a:lnTo>
                  <a:pt x="0" y="0"/>
                </a:lnTo>
                <a:lnTo>
                  <a:pt x="0" y="79200"/>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polygon7" hidden="1"/>
          <p:cNvSpPr>
            <a:spLocks noSelect="1" noChangeArrowheads="1"/>
          </p:cNvSpPr>
          <p:nvPr/>
        </p:nvSpPr>
        <p:spPr bwMode="auto">
          <a:xfrm>
            <a:off x="0" y="6807200"/>
            <a:ext cx="1587500" cy="1587500"/>
          </a:xfrm>
          <a:custGeom>
            <a:avLst/>
            <a:gdLst>
              <a:gd name="T0" fmla="*/ 19830 w 20115"/>
              <a:gd name="T1" fmla="*/ 17120 h 19850"/>
              <a:gd name="T2" fmla="*/ 17250 w 20115"/>
              <a:gd name="T3" fmla="*/ 19600 h 19850"/>
              <a:gd name="T4" fmla="*/ 200 w 20115"/>
              <a:gd name="T5" fmla="*/ 9870 h 19850"/>
              <a:gd name="T6" fmla="*/ 9825 w 20115"/>
              <a:gd name="T7" fmla="*/ 270 h 19850"/>
              <a:gd name="T8" fmla="*/ 19830 w 20115"/>
              <a:gd name="T9" fmla="*/ 17120 h 19850"/>
            </a:gdLst>
            <a:ahLst/>
            <a:cxnLst>
              <a:cxn ang="0">
                <a:pos x="T0" y="T1"/>
              </a:cxn>
              <a:cxn ang="0">
                <a:pos x="T2" y="T3"/>
              </a:cxn>
              <a:cxn ang="0">
                <a:pos x="T4" y="T5"/>
              </a:cxn>
              <a:cxn ang="0">
                <a:pos x="T6" y="T7"/>
              </a:cxn>
              <a:cxn ang="0">
                <a:pos x="T8" y="T9"/>
              </a:cxn>
            </a:cxnLst>
            <a:rect l="0" t="0" r="r" b="b"/>
            <a:pathLst>
              <a:path w="20115" h="19850">
                <a:moveTo>
                  <a:pt x="19830" y="17120"/>
                </a:moveTo>
                <a:lnTo>
                  <a:pt x="17250" y="19600"/>
                </a:lnTo>
                <a:lnTo>
                  <a:pt x="200" y="9870"/>
                </a:lnTo>
                <a:cubicBezTo>
                  <a:pt x="200" y="9870"/>
                  <a:pt x="3860" y="3530"/>
                  <a:pt x="9825" y="270"/>
                </a:cubicBezTo>
                <a:lnTo>
                  <a:pt x="19830" y="17120"/>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polygon8" hidden="1"/>
          <p:cNvSpPr>
            <a:spLocks noSelect="1" noChangeArrowheads="1"/>
          </p:cNvSpPr>
          <p:nvPr/>
        </p:nvSpPr>
        <p:spPr bwMode="auto">
          <a:xfrm>
            <a:off x="0" y="8394700"/>
            <a:ext cx="1587500" cy="1587500"/>
          </a:xfrm>
          <a:custGeom>
            <a:avLst/>
            <a:gdLst>
              <a:gd name="T0" fmla="*/ 5105 w 27815"/>
              <a:gd name="T1" fmla="*/ 275 h 16965"/>
              <a:gd name="T2" fmla="*/ 27615 w 27815"/>
              <a:gd name="T3" fmla="*/ 13170 h 16965"/>
              <a:gd name="T4" fmla="*/ 26835 w 27815"/>
              <a:gd name="T5" fmla="*/ 16770 h 16965"/>
              <a:gd name="T6" fmla="*/ 910 w 27815"/>
              <a:gd name="T7" fmla="*/ 16760 h 16965"/>
              <a:gd name="T8" fmla="*/ 5105 w 27815"/>
              <a:gd name="T9" fmla="*/ 275 h 16965"/>
            </a:gdLst>
            <a:ahLst/>
            <a:cxnLst>
              <a:cxn ang="0">
                <a:pos x="T0" y="T1"/>
              </a:cxn>
              <a:cxn ang="0">
                <a:pos x="T2" y="T3"/>
              </a:cxn>
              <a:cxn ang="0">
                <a:pos x="T4" y="T5"/>
              </a:cxn>
              <a:cxn ang="0">
                <a:pos x="T6" y="T7"/>
              </a:cxn>
              <a:cxn ang="0">
                <a:pos x="T8" y="T9"/>
              </a:cxn>
            </a:cxnLst>
            <a:rect l="0" t="0" r="r" b="b"/>
            <a:pathLst>
              <a:path w="27815" h="16965">
                <a:moveTo>
                  <a:pt x="5105" y="275"/>
                </a:moveTo>
                <a:lnTo>
                  <a:pt x="27615" y="13170"/>
                </a:lnTo>
                <a:cubicBezTo>
                  <a:pt x="27615" y="13170"/>
                  <a:pt x="26830" y="15855"/>
                  <a:pt x="26835" y="16770"/>
                </a:cubicBezTo>
                <a:lnTo>
                  <a:pt x="910" y="16760"/>
                </a:lnTo>
                <a:cubicBezTo>
                  <a:pt x="910" y="16760"/>
                  <a:pt x="0" y="8840"/>
                  <a:pt x="5105" y="275"/>
                </a:cubicBez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polygon9" hidden="1"/>
          <p:cNvSpPr>
            <a:spLocks noSelect="1" noChangeArrowheads="1"/>
          </p:cNvSpPr>
          <p:nvPr/>
        </p:nvSpPr>
        <p:spPr bwMode="auto">
          <a:xfrm>
            <a:off x="0" y="9982200"/>
            <a:ext cx="1587500" cy="1587500"/>
          </a:xfrm>
          <a:custGeom>
            <a:avLst/>
            <a:gdLst>
              <a:gd name="T0" fmla="*/ 24215 w 25115"/>
              <a:gd name="T1" fmla="*/ 215 h 15420"/>
              <a:gd name="T2" fmla="*/ 715 w 25115"/>
              <a:gd name="T3" fmla="*/ 50 h 15420"/>
              <a:gd name="T4" fmla="*/ 4630 w 25115"/>
              <a:gd name="T5" fmla="*/ 15145 h 15420"/>
              <a:gd name="T6" fmla="*/ 24915 w 25115"/>
              <a:gd name="T7" fmla="*/ 3580 h 15420"/>
              <a:gd name="T8" fmla="*/ 24215 w 25115"/>
              <a:gd name="T9" fmla="*/ 215 h 15420"/>
            </a:gdLst>
            <a:ahLst/>
            <a:cxnLst>
              <a:cxn ang="0">
                <a:pos x="T0" y="T1"/>
              </a:cxn>
              <a:cxn ang="0">
                <a:pos x="T2" y="T3"/>
              </a:cxn>
              <a:cxn ang="0">
                <a:pos x="T4" y="T5"/>
              </a:cxn>
              <a:cxn ang="0">
                <a:pos x="T6" y="T7"/>
              </a:cxn>
              <a:cxn ang="0">
                <a:pos x="T8" y="T9"/>
              </a:cxn>
            </a:cxnLst>
            <a:rect l="0" t="0" r="r" b="b"/>
            <a:pathLst>
              <a:path w="25115" h="15420">
                <a:moveTo>
                  <a:pt x="24215" y="215"/>
                </a:moveTo>
                <a:lnTo>
                  <a:pt x="715" y="50"/>
                </a:lnTo>
                <a:cubicBezTo>
                  <a:pt x="715" y="50"/>
                  <a:pt x="0" y="6355"/>
                  <a:pt x="4630" y="15145"/>
                </a:cubicBezTo>
                <a:lnTo>
                  <a:pt x="24915" y="3580"/>
                </a:lnTo>
                <a:cubicBezTo>
                  <a:pt x="24915" y="3580"/>
                  <a:pt x="24145" y="1125"/>
                  <a:pt x="24215" y="215"/>
                </a:cubicBez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pic>
        <p:nvPicPr>
          <p:cNvPr id="5146" name="imagerId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2044700"/>
            <a:ext cx="1588" cy="10056813"/>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2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28452" rIns="150765" bIns="1587" numCol="1" anchor="ctr" anchorCtr="0" compatLnSpc="1">
            <a:prstTxWarp prst="textNoShape">
              <a:avLst/>
            </a:prstTxWarp>
            <a:spAutoFit/>
          </a:bodyPr>
          <a:lstStyle/>
          <a:p>
            <a:endParaRPr lang="en-US" dirty="0"/>
          </a:p>
        </p:txBody>
      </p:sp>
      <p:sp>
        <p:nvSpPr>
          <p:cNvPr id="19" name="Rectangle 30"/>
          <p:cNvSpPr>
            <a:spLocks noChangeArrowheads="1"/>
          </p:cNvSpPr>
          <p:nvPr/>
        </p:nvSpPr>
        <p:spPr bwMode="auto">
          <a:xfrm>
            <a:off x="0" y="204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28452" rIns="150765" bIns="158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r>
            <a:br>
              <a:rPr kumimoji="0" lang="en-US" altLang="en-US" sz="11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b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polygon3" hidden="1"/>
          <p:cNvSpPr>
            <a:spLocks noSelect="1" noChangeArrowheads="1"/>
          </p:cNvSpPr>
          <p:nvPr/>
        </p:nvSpPr>
        <p:spPr bwMode="auto">
          <a:xfrm>
            <a:off x="0" y="2044700"/>
            <a:ext cx="1587500" cy="1587500"/>
          </a:xfrm>
          <a:custGeom>
            <a:avLst/>
            <a:gdLst>
              <a:gd name="T0" fmla="*/ 1265 w 1265"/>
              <a:gd name="T1" fmla="*/ 885 h 1125"/>
              <a:gd name="T2" fmla="*/ 475 w 1265"/>
              <a:gd name="T3" fmla="*/ 115 h 1125"/>
              <a:gd name="T4" fmla="*/ 475 w 1265"/>
              <a:gd name="T5" fmla="*/ 1035 h 1125"/>
              <a:gd name="T6" fmla="*/ 1265 w 1265"/>
              <a:gd name="T7" fmla="*/ 885 h 1125"/>
            </a:gdLst>
            <a:ahLst/>
            <a:cxnLst>
              <a:cxn ang="0">
                <a:pos x="T0" y="T1"/>
              </a:cxn>
              <a:cxn ang="0">
                <a:pos x="T2" y="T3"/>
              </a:cxn>
              <a:cxn ang="0">
                <a:pos x="T4" y="T5"/>
              </a:cxn>
              <a:cxn ang="0">
                <a:pos x="T6" y="T7"/>
              </a:cxn>
            </a:cxnLst>
            <a:rect l="0" t="0" r="r" b="b"/>
            <a:pathLst>
              <a:path w="1265" h="1125">
                <a:moveTo>
                  <a:pt x="1265" y="885"/>
                </a:moveTo>
                <a:cubicBezTo>
                  <a:pt x="1265" y="885"/>
                  <a:pt x="955" y="0"/>
                  <a:pt x="475" y="115"/>
                </a:cubicBezTo>
                <a:cubicBezTo>
                  <a:pt x="0" y="230"/>
                  <a:pt x="100" y="905"/>
                  <a:pt x="475" y="1035"/>
                </a:cubicBezTo>
                <a:cubicBezTo>
                  <a:pt x="475" y="1035"/>
                  <a:pt x="965" y="1125"/>
                  <a:pt x="1265" y="885"/>
                </a:cubicBezTo>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polygon4" hidden="1"/>
          <p:cNvSpPr>
            <a:spLocks noSelect="1" noChangeArrowheads="1"/>
          </p:cNvSpPr>
          <p:nvPr/>
        </p:nvSpPr>
        <p:spPr bwMode="auto">
          <a:xfrm>
            <a:off x="0" y="3632200"/>
            <a:ext cx="1587500" cy="1587500"/>
          </a:xfrm>
          <a:custGeom>
            <a:avLst/>
            <a:gdLst>
              <a:gd name="T0" fmla="*/ 290 w 735"/>
              <a:gd name="T1" fmla="*/ 25 h 1080"/>
              <a:gd name="T2" fmla="*/ 565 w 735"/>
              <a:gd name="T3" fmla="*/ 725 h 1080"/>
              <a:gd name="T4" fmla="*/ 0 w 735"/>
              <a:gd name="T5" fmla="*/ 975 h 1080"/>
              <a:gd name="T6" fmla="*/ 200 w 735"/>
              <a:gd name="T7" fmla="*/ 0 h 1080"/>
              <a:gd name="T8" fmla="*/ 290 w 735"/>
              <a:gd name="T9" fmla="*/ 25 h 1080"/>
            </a:gdLst>
            <a:ahLst/>
            <a:cxnLst>
              <a:cxn ang="0">
                <a:pos x="T0" y="T1"/>
              </a:cxn>
              <a:cxn ang="0">
                <a:pos x="T2" y="T3"/>
              </a:cxn>
              <a:cxn ang="0">
                <a:pos x="T4" y="T5"/>
              </a:cxn>
              <a:cxn ang="0">
                <a:pos x="T6" y="T7"/>
              </a:cxn>
              <a:cxn ang="0">
                <a:pos x="T8" y="T9"/>
              </a:cxn>
            </a:cxnLst>
            <a:rect l="0" t="0" r="r" b="b"/>
            <a:pathLst>
              <a:path w="735" h="1080">
                <a:moveTo>
                  <a:pt x="290" y="25"/>
                </a:moveTo>
                <a:cubicBezTo>
                  <a:pt x="290" y="25"/>
                  <a:pt x="730" y="230"/>
                  <a:pt x="565" y="725"/>
                </a:cubicBezTo>
                <a:cubicBezTo>
                  <a:pt x="445" y="1085"/>
                  <a:pt x="0" y="975"/>
                  <a:pt x="0" y="975"/>
                </a:cubicBezTo>
                <a:lnTo>
                  <a:pt x="200" y="0"/>
                </a:lnTo>
                <a:lnTo>
                  <a:pt x="290" y="25"/>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polygon5" hidden="1"/>
          <p:cNvSpPr>
            <a:spLocks noSelect="1" noChangeArrowheads="1"/>
          </p:cNvSpPr>
          <p:nvPr/>
        </p:nvSpPr>
        <p:spPr bwMode="auto">
          <a:xfrm>
            <a:off x="0" y="5219700"/>
            <a:ext cx="1587500" cy="1587500"/>
          </a:xfrm>
          <a:custGeom>
            <a:avLst/>
            <a:gdLst>
              <a:gd name="T0" fmla="*/ 3280 w 5790"/>
              <a:gd name="T1" fmla="*/ 4120 h 6290"/>
              <a:gd name="T2" fmla="*/ 3690 w 5790"/>
              <a:gd name="T3" fmla="*/ 2870 h 6290"/>
              <a:gd name="T4" fmla="*/ 4305 w 5790"/>
              <a:gd name="T5" fmla="*/ 2215 h 6290"/>
              <a:gd name="T6" fmla="*/ 4645 w 5790"/>
              <a:gd name="T7" fmla="*/ 2240 h 6290"/>
              <a:gd name="T8" fmla="*/ 4800 w 5790"/>
              <a:gd name="T9" fmla="*/ 2890 h 6290"/>
              <a:gd name="T10" fmla="*/ 3980 w 5790"/>
              <a:gd name="T11" fmla="*/ 4075 h 6290"/>
              <a:gd name="T12" fmla="*/ 3205 w 5790"/>
              <a:gd name="T13" fmla="*/ 4995 h 6290"/>
              <a:gd name="T14" fmla="*/ 2780 w 5790"/>
              <a:gd name="T15" fmla="*/ 5075 h 6290"/>
              <a:gd name="T16" fmla="*/ 2505 w 5790"/>
              <a:gd name="T17" fmla="*/ 4765 h 6290"/>
              <a:gd name="T18" fmla="*/ 1640 w 5790"/>
              <a:gd name="T19" fmla="*/ 4810 h 6290"/>
              <a:gd name="T20" fmla="*/ 1350 w 5790"/>
              <a:gd name="T21" fmla="*/ 5040 h 6290"/>
              <a:gd name="T22" fmla="*/ 720 w 5790"/>
              <a:gd name="T23" fmla="*/ 5100 h 6290"/>
              <a:gd name="T24" fmla="*/ 650 w 5790"/>
              <a:gd name="T25" fmla="*/ 5030 h 6290"/>
              <a:gd name="T26" fmla="*/ 665 w 5790"/>
              <a:gd name="T27" fmla="*/ 4040 h 6290"/>
              <a:gd name="T28" fmla="*/ 2360 w 5790"/>
              <a:gd name="T29" fmla="*/ 3085 h 6290"/>
              <a:gd name="T30" fmla="*/ 2840 w 5790"/>
              <a:gd name="T31" fmla="*/ 3730 h 6290"/>
              <a:gd name="T32" fmla="*/ 3280 w 5790"/>
              <a:gd name="T33" fmla="*/ 4120 h 6290"/>
              <a:gd name="T34" fmla="*/ 2410 w 5790"/>
              <a:gd name="T35" fmla="*/ 2680 h 6290"/>
              <a:gd name="T36" fmla="*/ 2490 w 5790"/>
              <a:gd name="T37" fmla="*/ 1615 h 6290"/>
              <a:gd name="T38" fmla="*/ 2515 w 5790"/>
              <a:gd name="T39" fmla="*/ 820 h 6290"/>
              <a:gd name="T40" fmla="*/ 3245 w 5790"/>
              <a:gd name="T41" fmla="*/ 570 h 6290"/>
              <a:gd name="T42" fmla="*/ 3555 w 5790"/>
              <a:gd name="T43" fmla="*/ 765 h 6290"/>
              <a:gd name="T44" fmla="*/ 3165 w 5790"/>
              <a:gd name="T45" fmla="*/ 1770 h 6290"/>
              <a:gd name="T46" fmla="*/ 3015 w 5790"/>
              <a:gd name="T47" fmla="*/ 2735 h 6290"/>
              <a:gd name="T48" fmla="*/ 2760 w 5790"/>
              <a:gd name="T49" fmla="*/ 3010 h 6290"/>
              <a:gd name="T50" fmla="*/ 2410 w 5790"/>
              <a:gd name="T51" fmla="*/ 2680 h 6290"/>
              <a:gd name="T52" fmla="*/ 4460 w 5790"/>
              <a:gd name="T53" fmla="*/ 945 h 6290"/>
              <a:gd name="T54" fmla="*/ 4095 w 5790"/>
              <a:gd name="T55" fmla="*/ 1420 h 6290"/>
              <a:gd name="T56" fmla="*/ 3975 w 5790"/>
              <a:gd name="T57" fmla="*/ 1965 h 6290"/>
              <a:gd name="T58" fmla="*/ 4135 w 5790"/>
              <a:gd name="T59" fmla="*/ 2055 h 6290"/>
              <a:gd name="T60" fmla="*/ 4635 w 5790"/>
              <a:gd name="T61" fmla="*/ 1875 h 6290"/>
              <a:gd name="T62" fmla="*/ 4645 w 5790"/>
              <a:gd name="T63" fmla="*/ 1885 h 6290"/>
              <a:gd name="T64" fmla="*/ 5375 w 5790"/>
              <a:gd name="T65" fmla="*/ 2580 h 6290"/>
              <a:gd name="T66" fmla="*/ 5320 w 5790"/>
              <a:gd name="T67" fmla="*/ 3585 h 6290"/>
              <a:gd name="T68" fmla="*/ 3570 w 5790"/>
              <a:gd name="T69" fmla="*/ 5870 h 6290"/>
              <a:gd name="T70" fmla="*/ 2680 w 5790"/>
              <a:gd name="T71" fmla="*/ 5805 h 6290"/>
              <a:gd name="T72" fmla="*/ 2475 w 5790"/>
              <a:gd name="T73" fmla="*/ 5620 h 6290"/>
              <a:gd name="T74" fmla="*/ 1815 w 5790"/>
              <a:gd name="T75" fmla="*/ 5720 h 6290"/>
              <a:gd name="T76" fmla="*/ 805 w 5790"/>
              <a:gd name="T77" fmla="*/ 5660 h 6290"/>
              <a:gd name="T78" fmla="*/ 215 w 5790"/>
              <a:gd name="T79" fmla="*/ 4560 h 6290"/>
              <a:gd name="T80" fmla="*/ 1885 w 5790"/>
              <a:gd name="T81" fmla="*/ 2680 h 6290"/>
              <a:gd name="T82" fmla="*/ 2210 w 5790"/>
              <a:gd name="T83" fmla="*/ 2495 h 6290"/>
              <a:gd name="T84" fmla="*/ 2125 w 5790"/>
              <a:gd name="T85" fmla="*/ 1285 h 6290"/>
              <a:gd name="T86" fmla="*/ 2665 w 5790"/>
              <a:gd name="T87" fmla="*/ 360 h 6290"/>
              <a:gd name="T88" fmla="*/ 3620 w 5790"/>
              <a:gd name="T89" fmla="*/ 110 h 6290"/>
              <a:gd name="T90" fmla="*/ 4270 w 5790"/>
              <a:gd name="T91" fmla="*/ 350 h 6290"/>
              <a:gd name="T92" fmla="*/ 4460 w 5790"/>
              <a:gd name="T93" fmla="*/ 945 h 6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790" h="6290">
                <a:moveTo>
                  <a:pt x="3280" y="4120"/>
                </a:moveTo>
                <a:cubicBezTo>
                  <a:pt x="3395" y="4020"/>
                  <a:pt x="3505" y="3010"/>
                  <a:pt x="3690" y="2870"/>
                </a:cubicBezTo>
                <a:cubicBezTo>
                  <a:pt x="3880" y="2730"/>
                  <a:pt x="4260" y="2295"/>
                  <a:pt x="4305" y="2215"/>
                </a:cubicBezTo>
                <a:cubicBezTo>
                  <a:pt x="4345" y="2135"/>
                  <a:pt x="4415" y="2040"/>
                  <a:pt x="4645" y="2240"/>
                </a:cubicBezTo>
                <a:cubicBezTo>
                  <a:pt x="4880" y="2435"/>
                  <a:pt x="4945" y="2720"/>
                  <a:pt x="4800" y="2890"/>
                </a:cubicBezTo>
                <a:cubicBezTo>
                  <a:pt x="4660" y="3065"/>
                  <a:pt x="4325" y="3705"/>
                  <a:pt x="3980" y="4075"/>
                </a:cubicBezTo>
                <a:cubicBezTo>
                  <a:pt x="3635" y="4445"/>
                  <a:pt x="3380" y="4800"/>
                  <a:pt x="3205" y="4995"/>
                </a:cubicBezTo>
                <a:cubicBezTo>
                  <a:pt x="3025" y="5190"/>
                  <a:pt x="2880" y="5225"/>
                  <a:pt x="2780" y="5075"/>
                </a:cubicBezTo>
                <a:cubicBezTo>
                  <a:pt x="2680" y="4925"/>
                  <a:pt x="2505" y="4765"/>
                  <a:pt x="2505" y="4765"/>
                </a:cubicBezTo>
                <a:cubicBezTo>
                  <a:pt x="2505" y="4765"/>
                  <a:pt x="2125" y="4315"/>
                  <a:pt x="1640" y="4810"/>
                </a:cubicBezTo>
                <a:lnTo>
                  <a:pt x="1350" y="5040"/>
                </a:lnTo>
                <a:cubicBezTo>
                  <a:pt x="1350" y="5040"/>
                  <a:pt x="1040" y="5375"/>
                  <a:pt x="720" y="5100"/>
                </a:cubicBezTo>
                <a:lnTo>
                  <a:pt x="650" y="5030"/>
                </a:lnTo>
                <a:cubicBezTo>
                  <a:pt x="650" y="5030"/>
                  <a:pt x="340" y="4960"/>
                  <a:pt x="665" y="4040"/>
                </a:cubicBezTo>
                <a:cubicBezTo>
                  <a:pt x="985" y="3120"/>
                  <a:pt x="1940" y="2650"/>
                  <a:pt x="2360" y="3085"/>
                </a:cubicBezTo>
                <a:cubicBezTo>
                  <a:pt x="2780" y="3525"/>
                  <a:pt x="2840" y="3730"/>
                  <a:pt x="2840" y="3730"/>
                </a:cubicBezTo>
                <a:cubicBezTo>
                  <a:pt x="2840" y="3730"/>
                  <a:pt x="3170" y="4225"/>
                  <a:pt x="3280" y="4120"/>
                </a:cubicBezTo>
                <a:moveTo>
                  <a:pt x="2410" y="2680"/>
                </a:moveTo>
                <a:cubicBezTo>
                  <a:pt x="2410" y="2680"/>
                  <a:pt x="2545" y="2035"/>
                  <a:pt x="2490" y="1615"/>
                </a:cubicBezTo>
                <a:cubicBezTo>
                  <a:pt x="2435" y="1200"/>
                  <a:pt x="2125" y="935"/>
                  <a:pt x="2515" y="820"/>
                </a:cubicBezTo>
                <a:cubicBezTo>
                  <a:pt x="2910" y="710"/>
                  <a:pt x="3245" y="570"/>
                  <a:pt x="3245" y="570"/>
                </a:cubicBezTo>
                <a:cubicBezTo>
                  <a:pt x="3245" y="570"/>
                  <a:pt x="3770" y="335"/>
                  <a:pt x="3555" y="765"/>
                </a:cubicBezTo>
                <a:cubicBezTo>
                  <a:pt x="3340" y="1200"/>
                  <a:pt x="3150" y="1185"/>
                  <a:pt x="3165" y="1770"/>
                </a:cubicBezTo>
                <a:cubicBezTo>
                  <a:pt x="3180" y="2355"/>
                  <a:pt x="3055" y="2590"/>
                  <a:pt x="3015" y="2735"/>
                </a:cubicBezTo>
                <a:cubicBezTo>
                  <a:pt x="2975" y="2875"/>
                  <a:pt x="3055" y="3280"/>
                  <a:pt x="2760" y="3010"/>
                </a:cubicBezTo>
                <a:lnTo>
                  <a:pt x="2410" y="2680"/>
                </a:lnTo>
                <a:close/>
                <a:moveTo>
                  <a:pt x="4460" y="945"/>
                </a:moveTo>
                <a:cubicBezTo>
                  <a:pt x="4110" y="1085"/>
                  <a:pt x="4150" y="1015"/>
                  <a:pt x="4095" y="1420"/>
                </a:cubicBezTo>
                <a:cubicBezTo>
                  <a:pt x="4040" y="1825"/>
                  <a:pt x="3975" y="1965"/>
                  <a:pt x="3975" y="1965"/>
                </a:cubicBezTo>
                <a:cubicBezTo>
                  <a:pt x="3975" y="1965"/>
                  <a:pt x="3855" y="2285"/>
                  <a:pt x="4135" y="2055"/>
                </a:cubicBezTo>
                <a:cubicBezTo>
                  <a:pt x="4415" y="1830"/>
                  <a:pt x="4325" y="1595"/>
                  <a:pt x="4635" y="1875"/>
                </a:cubicBezTo>
                <a:lnTo>
                  <a:pt x="4645" y="1885"/>
                </a:lnTo>
                <a:cubicBezTo>
                  <a:pt x="4970" y="2175"/>
                  <a:pt x="5375" y="2580"/>
                  <a:pt x="5375" y="2580"/>
                </a:cubicBezTo>
                <a:cubicBezTo>
                  <a:pt x="5375" y="2580"/>
                  <a:pt x="5790" y="2915"/>
                  <a:pt x="5320" y="3585"/>
                </a:cubicBezTo>
                <a:cubicBezTo>
                  <a:pt x="4850" y="4255"/>
                  <a:pt x="4135" y="5465"/>
                  <a:pt x="3570" y="5870"/>
                </a:cubicBezTo>
                <a:cubicBezTo>
                  <a:pt x="3570" y="5870"/>
                  <a:pt x="3055" y="6195"/>
                  <a:pt x="2680" y="5805"/>
                </a:cubicBezTo>
                <a:lnTo>
                  <a:pt x="2475" y="5620"/>
                </a:lnTo>
                <a:cubicBezTo>
                  <a:pt x="2475" y="5620"/>
                  <a:pt x="2155" y="5285"/>
                  <a:pt x="1815" y="5720"/>
                </a:cubicBezTo>
                <a:cubicBezTo>
                  <a:pt x="1815" y="5720"/>
                  <a:pt x="1385" y="6290"/>
                  <a:pt x="805" y="5660"/>
                </a:cubicBezTo>
                <a:cubicBezTo>
                  <a:pt x="805" y="5660"/>
                  <a:pt x="0" y="5340"/>
                  <a:pt x="215" y="4560"/>
                </a:cubicBezTo>
                <a:cubicBezTo>
                  <a:pt x="430" y="3780"/>
                  <a:pt x="940" y="2690"/>
                  <a:pt x="1885" y="2680"/>
                </a:cubicBezTo>
                <a:cubicBezTo>
                  <a:pt x="1885" y="2680"/>
                  <a:pt x="2210" y="2750"/>
                  <a:pt x="2210" y="2495"/>
                </a:cubicBezTo>
                <a:cubicBezTo>
                  <a:pt x="2210" y="2245"/>
                  <a:pt x="2290" y="1895"/>
                  <a:pt x="2125" y="1285"/>
                </a:cubicBezTo>
                <a:cubicBezTo>
                  <a:pt x="2125" y="1285"/>
                  <a:pt x="1885" y="530"/>
                  <a:pt x="2665" y="360"/>
                </a:cubicBezTo>
                <a:cubicBezTo>
                  <a:pt x="2665" y="360"/>
                  <a:pt x="3470" y="195"/>
                  <a:pt x="3620" y="110"/>
                </a:cubicBezTo>
                <a:cubicBezTo>
                  <a:pt x="3770" y="25"/>
                  <a:pt x="4040" y="0"/>
                  <a:pt x="4270" y="350"/>
                </a:cubicBezTo>
                <a:cubicBezTo>
                  <a:pt x="4270" y="350"/>
                  <a:pt x="4810" y="805"/>
                  <a:pt x="4460" y="945"/>
                </a:cubicBezTo>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Rectangle 31"/>
          <p:cNvSpPr>
            <a:spLocks noChangeArrowheads="1"/>
          </p:cNvSpPr>
          <p:nvPr/>
        </p:nvSpPr>
        <p:spPr bwMode="auto">
          <a:xfrm>
            <a:off x="0" y="680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24" name="Rectangle 32"/>
          <p:cNvSpPr>
            <a:spLocks noChangeArrowheads="1"/>
          </p:cNvSpPr>
          <p:nvPr/>
        </p:nvSpPr>
        <p:spPr bwMode="auto">
          <a:xfrm>
            <a:off x="0" y="115697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600" b="1" i="0" u="none" strike="noStrike" cap="none" normalizeH="0" baseline="0" dirty="0" smtClean="0">
                <a:ln>
                  <a:noFill/>
                </a:ln>
                <a:solidFill>
                  <a:srgbClr val="1074BC"/>
                </a:solidFill>
                <a:effectLst/>
                <a:latin typeface="Calibri" pitchFamily="34" charset="0"/>
                <a:ea typeface="Times New Roman" pitchFamily="18" charset="0"/>
                <a:cs typeface="Times New Roman" pitchFamily="18" charset="0"/>
              </a:rPr>
              <a:t>Loads Limited</a:t>
            </a:r>
            <a:endParaRPr kumimoji="0" lang="en-US" altLang="en-US" sz="11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r>
            <a:br>
              <a:rPr kumimoji="0" lang="en-US" altLang="en-US" sz="11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b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5" name="group2"/>
          <p:cNvGrpSpPr>
            <a:grpSpLocks/>
          </p:cNvGrpSpPr>
          <p:nvPr/>
        </p:nvGrpSpPr>
        <p:grpSpPr bwMode="auto">
          <a:xfrm>
            <a:off x="357187" y="318640"/>
            <a:ext cx="930275" cy="1018511"/>
            <a:chOff x="0" y="0"/>
            <a:chExt cx="5790" cy="6290"/>
          </a:xfrm>
        </p:grpSpPr>
        <p:sp>
          <p:nvSpPr>
            <p:cNvPr id="27" name="WS_polygon4"/>
            <p:cNvSpPr>
              <a:spLocks noChangeArrowheads="1"/>
            </p:cNvSpPr>
            <p:nvPr/>
          </p:nvSpPr>
          <p:spPr bwMode="auto">
            <a:xfrm>
              <a:off x="3270" y="3170"/>
              <a:ext cx="735" cy="1080"/>
            </a:xfrm>
            <a:custGeom>
              <a:avLst/>
              <a:gdLst>
                <a:gd name="T0" fmla="*/ 290 w 735"/>
                <a:gd name="T1" fmla="*/ 25 h 1080"/>
                <a:gd name="T2" fmla="*/ 565 w 735"/>
                <a:gd name="T3" fmla="*/ 725 h 1080"/>
                <a:gd name="T4" fmla="*/ 0 w 735"/>
                <a:gd name="T5" fmla="*/ 975 h 1080"/>
                <a:gd name="T6" fmla="*/ 200 w 735"/>
                <a:gd name="T7" fmla="*/ 0 h 1080"/>
                <a:gd name="T8" fmla="*/ 290 w 735"/>
                <a:gd name="T9" fmla="*/ 25 h 1080"/>
              </a:gdLst>
              <a:ahLst/>
              <a:cxnLst>
                <a:cxn ang="0">
                  <a:pos x="T0" y="T1"/>
                </a:cxn>
                <a:cxn ang="0">
                  <a:pos x="T2" y="T3"/>
                </a:cxn>
                <a:cxn ang="0">
                  <a:pos x="T4" y="T5"/>
                </a:cxn>
                <a:cxn ang="0">
                  <a:pos x="T6" y="T7"/>
                </a:cxn>
                <a:cxn ang="0">
                  <a:pos x="T8" y="T9"/>
                </a:cxn>
              </a:cxnLst>
              <a:rect l="0" t="0" r="r" b="b"/>
              <a:pathLst>
                <a:path w="735" h="1080">
                  <a:moveTo>
                    <a:pt x="290" y="25"/>
                  </a:moveTo>
                  <a:cubicBezTo>
                    <a:pt x="290" y="25"/>
                    <a:pt x="730" y="230"/>
                    <a:pt x="565" y="725"/>
                  </a:cubicBezTo>
                  <a:cubicBezTo>
                    <a:pt x="445" y="1085"/>
                    <a:pt x="0" y="975"/>
                    <a:pt x="0" y="975"/>
                  </a:cubicBezTo>
                  <a:lnTo>
                    <a:pt x="200" y="0"/>
                  </a:lnTo>
                  <a:lnTo>
                    <a:pt x="290" y="25"/>
                  </a:lnTo>
                  <a:close/>
                </a:path>
              </a:pathLst>
            </a:custGeom>
            <a:solidFill>
              <a:srgbClr val="231F20"/>
            </a:solidFill>
            <a:ln w="0">
              <a:solidFill>
                <a:srgbClr val="231F2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pic>
          <p:nvPicPr>
            <p:cNvPr id="5156" name="imagerId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70" y="3170"/>
              <a:ext cx="735" cy="1080"/>
            </a:xfrm>
            <a:prstGeom prst="rect">
              <a:avLst/>
            </a:prstGeom>
            <a:noFill/>
            <a:extLst>
              <a:ext uri="{909E8E84-426E-40DD-AFC4-6F175D3DCCD1}">
                <a14:hiddenFill xmlns:a14="http://schemas.microsoft.com/office/drawing/2010/main">
                  <a:solidFill>
                    <a:srgbClr val="FFFFFF"/>
                  </a:solidFill>
                </a14:hiddenFill>
              </a:ext>
            </a:extLst>
          </p:spPr>
        </p:pic>
        <p:sp>
          <p:nvSpPr>
            <p:cNvPr id="28" name="WS_polygon5"/>
            <p:cNvSpPr>
              <a:spLocks noChangeArrowheads="1"/>
            </p:cNvSpPr>
            <p:nvPr/>
          </p:nvSpPr>
          <p:spPr bwMode="auto">
            <a:xfrm>
              <a:off x="0" y="0"/>
              <a:ext cx="5790" cy="6290"/>
            </a:xfrm>
            <a:custGeom>
              <a:avLst/>
              <a:gdLst>
                <a:gd name="T0" fmla="*/ 3280 w 5790"/>
                <a:gd name="T1" fmla="*/ 4120 h 6290"/>
                <a:gd name="T2" fmla="*/ 3690 w 5790"/>
                <a:gd name="T3" fmla="*/ 2870 h 6290"/>
                <a:gd name="T4" fmla="*/ 4305 w 5790"/>
                <a:gd name="T5" fmla="*/ 2215 h 6290"/>
                <a:gd name="T6" fmla="*/ 4645 w 5790"/>
                <a:gd name="T7" fmla="*/ 2240 h 6290"/>
                <a:gd name="T8" fmla="*/ 4800 w 5790"/>
                <a:gd name="T9" fmla="*/ 2890 h 6290"/>
                <a:gd name="T10" fmla="*/ 3980 w 5790"/>
                <a:gd name="T11" fmla="*/ 4075 h 6290"/>
                <a:gd name="T12" fmla="*/ 3205 w 5790"/>
                <a:gd name="T13" fmla="*/ 4995 h 6290"/>
                <a:gd name="T14" fmla="*/ 2780 w 5790"/>
                <a:gd name="T15" fmla="*/ 5075 h 6290"/>
                <a:gd name="T16" fmla="*/ 2505 w 5790"/>
                <a:gd name="T17" fmla="*/ 4765 h 6290"/>
                <a:gd name="T18" fmla="*/ 1640 w 5790"/>
                <a:gd name="T19" fmla="*/ 4810 h 6290"/>
                <a:gd name="T20" fmla="*/ 1350 w 5790"/>
                <a:gd name="T21" fmla="*/ 5040 h 6290"/>
                <a:gd name="T22" fmla="*/ 720 w 5790"/>
                <a:gd name="T23" fmla="*/ 5100 h 6290"/>
                <a:gd name="T24" fmla="*/ 650 w 5790"/>
                <a:gd name="T25" fmla="*/ 5030 h 6290"/>
                <a:gd name="T26" fmla="*/ 665 w 5790"/>
                <a:gd name="T27" fmla="*/ 4040 h 6290"/>
                <a:gd name="T28" fmla="*/ 2360 w 5790"/>
                <a:gd name="T29" fmla="*/ 3085 h 6290"/>
                <a:gd name="T30" fmla="*/ 2840 w 5790"/>
                <a:gd name="T31" fmla="*/ 3730 h 6290"/>
                <a:gd name="T32" fmla="*/ 3280 w 5790"/>
                <a:gd name="T33" fmla="*/ 4120 h 6290"/>
                <a:gd name="T34" fmla="*/ 2410 w 5790"/>
                <a:gd name="T35" fmla="*/ 2680 h 6290"/>
                <a:gd name="T36" fmla="*/ 2490 w 5790"/>
                <a:gd name="T37" fmla="*/ 1615 h 6290"/>
                <a:gd name="T38" fmla="*/ 2515 w 5790"/>
                <a:gd name="T39" fmla="*/ 820 h 6290"/>
                <a:gd name="T40" fmla="*/ 3245 w 5790"/>
                <a:gd name="T41" fmla="*/ 570 h 6290"/>
                <a:gd name="T42" fmla="*/ 3555 w 5790"/>
                <a:gd name="T43" fmla="*/ 765 h 6290"/>
                <a:gd name="T44" fmla="*/ 3165 w 5790"/>
                <a:gd name="T45" fmla="*/ 1770 h 6290"/>
                <a:gd name="T46" fmla="*/ 3015 w 5790"/>
                <a:gd name="T47" fmla="*/ 2735 h 6290"/>
                <a:gd name="T48" fmla="*/ 2760 w 5790"/>
                <a:gd name="T49" fmla="*/ 3010 h 6290"/>
                <a:gd name="T50" fmla="*/ 2410 w 5790"/>
                <a:gd name="T51" fmla="*/ 2680 h 6290"/>
                <a:gd name="T52" fmla="*/ 4460 w 5790"/>
                <a:gd name="T53" fmla="*/ 945 h 6290"/>
                <a:gd name="T54" fmla="*/ 4095 w 5790"/>
                <a:gd name="T55" fmla="*/ 1420 h 6290"/>
                <a:gd name="T56" fmla="*/ 3975 w 5790"/>
                <a:gd name="T57" fmla="*/ 1965 h 6290"/>
                <a:gd name="T58" fmla="*/ 4135 w 5790"/>
                <a:gd name="T59" fmla="*/ 2055 h 6290"/>
                <a:gd name="T60" fmla="*/ 4635 w 5790"/>
                <a:gd name="T61" fmla="*/ 1875 h 6290"/>
                <a:gd name="T62" fmla="*/ 4645 w 5790"/>
                <a:gd name="T63" fmla="*/ 1885 h 6290"/>
                <a:gd name="T64" fmla="*/ 5375 w 5790"/>
                <a:gd name="T65" fmla="*/ 2580 h 6290"/>
                <a:gd name="T66" fmla="*/ 5320 w 5790"/>
                <a:gd name="T67" fmla="*/ 3585 h 6290"/>
                <a:gd name="T68" fmla="*/ 3570 w 5790"/>
                <a:gd name="T69" fmla="*/ 5870 h 6290"/>
                <a:gd name="T70" fmla="*/ 2680 w 5790"/>
                <a:gd name="T71" fmla="*/ 5805 h 6290"/>
                <a:gd name="T72" fmla="*/ 2475 w 5790"/>
                <a:gd name="T73" fmla="*/ 5620 h 6290"/>
                <a:gd name="T74" fmla="*/ 1815 w 5790"/>
                <a:gd name="T75" fmla="*/ 5720 h 6290"/>
                <a:gd name="T76" fmla="*/ 805 w 5790"/>
                <a:gd name="T77" fmla="*/ 5660 h 6290"/>
                <a:gd name="T78" fmla="*/ 215 w 5790"/>
                <a:gd name="T79" fmla="*/ 4560 h 6290"/>
                <a:gd name="T80" fmla="*/ 1885 w 5790"/>
                <a:gd name="T81" fmla="*/ 2680 h 6290"/>
                <a:gd name="T82" fmla="*/ 2210 w 5790"/>
                <a:gd name="T83" fmla="*/ 2495 h 6290"/>
                <a:gd name="T84" fmla="*/ 2125 w 5790"/>
                <a:gd name="T85" fmla="*/ 1285 h 6290"/>
                <a:gd name="T86" fmla="*/ 2665 w 5790"/>
                <a:gd name="T87" fmla="*/ 360 h 6290"/>
                <a:gd name="T88" fmla="*/ 3620 w 5790"/>
                <a:gd name="T89" fmla="*/ 110 h 6290"/>
                <a:gd name="T90" fmla="*/ 4270 w 5790"/>
                <a:gd name="T91" fmla="*/ 350 h 6290"/>
                <a:gd name="T92" fmla="*/ 4460 w 5790"/>
                <a:gd name="T93" fmla="*/ 945 h 6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790" h="6290">
                  <a:moveTo>
                    <a:pt x="3280" y="4120"/>
                  </a:moveTo>
                  <a:cubicBezTo>
                    <a:pt x="3395" y="4020"/>
                    <a:pt x="3505" y="3010"/>
                    <a:pt x="3690" y="2870"/>
                  </a:cubicBezTo>
                  <a:cubicBezTo>
                    <a:pt x="3880" y="2730"/>
                    <a:pt x="4260" y="2295"/>
                    <a:pt x="4305" y="2215"/>
                  </a:cubicBezTo>
                  <a:cubicBezTo>
                    <a:pt x="4345" y="2135"/>
                    <a:pt x="4415" y="2040"/>
                    <a:pt x="4645" y="2240"/>
                  </a:cubicBezTo>
                  <a:cubicBezTo>
                    <a:pt x="4880" y="2435"/>
                    <a:pt x="4945" y="2720"/>
                    <a:pt x="4800" y="2890"/>
                  </a:cubicBezTo>
                  <a:cubicBezTo>
                    <a:pt x="4660" y="3065"/>
                    <a:pt x="4325" y="3705"/>
                    <a:pt x="3980" y="4075"/>
                  </a:cubicBezTo>
                  <a:cubicBezTo>
                    <a:pt x="3635" y="4445"/>
                    <a:pt x="3380" y="4800"/>
                    <a:pt x="3205" y="4995"/>
                  </a:cubicBezTo>
                  <a:cubicBezTo>
                    <a:pt x="3025" y="5190"/>
                    <a:pt x="2880" y="5225"/>
                    <a:pt x="2780" y="5075"/>
                  </a:cubicBezTo>
                  <a:cubicBezTo>
                    <a:pt x="2680" y="4925"/>
                    <a:pt x="2505" y="4765"/>
                    <a:pt x="2505" y="4765"/>
                  </a:cubicBezTo>
                  <a:cubicBezTo>
                    <a:pt x="2505" y="4765"/>
                    <a:pt x="2125" y="4315"/>
                    <a:pt x="1640" y="4810"/>
                  </a:cubicBezTo>
                  <a:lnTo>
                    <a:pt x="1350" y="5040"/>
                  </a:lnTo>
                  <a:cubicBezTo>
                    <a:pt x="1350" y="5040"/>
                    <a:pt x="1040" y="5375"/>
                    <a:pt x="720" y="5100"/>
                  </a:cubicBezTo>
                  <a:lnTo>
                    <a:pt x="650" y="5030"/>
                  </a:lnTo>
                  <a:cubicBezTo>
                    <a:pt x="650" y="5030"/>
                    <a:pt x="340" y="4960"/>
                    <a:pt x="665" y="4040"/>
                  </a:cubicBezTo>
                  <a:cubicBezTo>
                    <a:pt x="985" y="3120"/>
                    <a:pt x="1940" y="2650"/>
                    <a:pt x="2360" y="3085"/>
                  </a:cubicBezTo>
                  <a:cubicBezTo>
                    <a:pt x="2780" y="3525"/>
                    <a:pt x="2840" y="3730"/>
                    <a:pt x="2840" y="3730"/>
                  </a:cubicBezTo>
                  <a:cubicBezTo>
                    <a:pt x="2840" y="3730"/>
                    <a:pt x="3170" y="4225"/>
                    <a:pt x="3280" y="4120"/>
                  </a:cubicBezTo>
                  <a:moveTo>
                    <a:pt x="2410" y="2680"/>
                  </a:moveTo>
                  <a:cubicBezTo>
                    <a:pt x="2410" y="2680"/>
                    <a:pt x="2545" y="2035"/>
                    <a:pt x="2490" y="1615"/>
                  </a:cubicBezTo>
                  <a:cubicBezTo>
                    <a:pt x="2435" y="1200"/>
                    <a:pt x="2125" y="935"/>
                    <a:pt x="2515" y="820"/>
                  </a:cubicBezTo>
                  <a:cubicBezTo>
                    <a:pt x="2910" y="710"/>
                    <a:pt x="3245" y="570"/>
                    <a:pt x="3245" y="570"/>
                  </a:cubicBezTo>
                  <a:cubicBezTo>
                    <a:pt x="3245" y="570"/>
                    <a:pt x="3770" y="335"/>
                    <a:pt x="3555" y="765"/>
                  </a:cubicBezTo>
                  <a:cubicBezTo>
                    <a:pt x="3340" y="1200"/>
                    <a:pt x="3150" y="1185"/>
                    <a:pt x="3165" y="1770"/>
                  </a:cubicBezTo>
                  <a:cubicBezTo>
                    <a:pt x="3180" y="2355"/>
                    <a:pt x="3055" y="2590"/>
                    <a:pt x="3015" y="2735"/>
                  </a:cubicBezTo>
                  <a:cubicBezTo>
                    <a:pt x="2975" y="2875"/>
                    <a:pt x="3055" y="3280"/>
                    <a:pt x="2760" y="3010"/>
                  </a:cubicBezTo>
                  <a:lnTo>
                    <a:pt x="2410" y="2680"/>
                  </a:lnTo>
                  <a:close/>
                  <a:moveTo>
                    <a:pt x="4460" y="945"/>
                  </a:moveTo>
                  <a:cubicBezTo>
                    <a:pt x="4110" y="1085"/>
                    <a:pt x="4150" y="1015"/>
                    <a:pt x="4095" y="1420"/>
                  </a:cubicBezTo>
                  <a:cubicBezTo>
                    <a:pt x="4040" y="1825"/>
                    <a:pt x="3975" y="1965"/>
                    <a:pt x="3975" y="1965"/>
                  </a:cubicBezTo>
                  <a:cubicBezTo>
                    <a:pt x="3975" y="1965"/>
                    <a:pt x="3855" y="2285"/>
                    <a:pt x="4135" y="2055"/>
                  </a:cubicBezTo>
                  <a:cubicBezTo>
                    <a:pt x="4415" y="1830"/>
                    <a:pt x="4325" y="1595"/>
                    <a:pt x="4635" y="1875"/>
                  </a:cubicBezTo>
                  <a:lnTo>
                    <a:pt x="4645" y="1885"/>
                  </a:lnTo>
                  <a:cubicBezTo>
                    <a:pt x="4970" y="2175"/>
                    <a:pt x="5375" y="2580"/>
                    <a:pt x="5375" y="2580"/>
                  </a:cubicBezTo>
                  <a:cubicBezTo>
                    <a:pt x="5375" y="2580"/>
                    <a:pt x="5790" y="2915"/>
                    <a:pt x="5320" y="3585"/>
                  </a:cubicBezTo>
                  <a:cubicBezTo>
                    <a:pt x="4850" y="4255"/>
                    <a:pt x="4135" y="5465"/>
                    <a:pt x="3570" y="5870"/>
                  </a:cubicBezTo>
                  <a:cubicBezTo>
                    <a:pt x="3570" y="5870"/>
                    <a:pt x="3055" y="6195"/>
                    <a:pt x="2680" y="5805"/>
                  </a:cubicBezTo>
                  <a:lnTo>
                    <a:pt x="2475" y="5620"/>
                  </a:lnTo>
                  <a:cubicBezTo>
                    <a:pt x="2475" y="5620"/>
                    <a:pt x="2155" y="5285"/>
                    <a:pt x="1815" y="5720"/>
                  </a:cubicBezTo>
                  <a:cubicBezTo>
                    <a:pt x="1815" y="5720"/>
                    <a:pt x="1385" y="6290"/>
                    <a:pt x="805" y="5660"/>
                  </a:cubicBezTo>
                  <a:cubicBezTo>
                    <a:pt x="805" y="5660"/>
                    <a:pt x="0" y="5340"/>
                    <a:pt x="215" y="4560"/>
                  </a:cubicBezTo>
                  <a:cubicBezTo>
                    <a:pt x="430" y="3780"/>
                    <a:pt x="940" y="2690"/>
                    <a:pt x="1885" y="2680"/>
                  </a:cubicBezTo>
                  <a:cubicBezTo>
                    <a:pt x="1885" y="2680"/>
                    <a:pt x="2210" y="2750"/>
                    <a:pt x="2210" y="2495"/>
                  </a:cubicBezTo>
                  <a:cubicBezTo>
                    <a:pt x="2210" y="2245"/>
                    <a:pt x="2290" y="1895"/>
                    <a:pt x="2125" y="1285"/>
                  </a:cubicBezTo>
                  <a:cubicBezTo>
                    <a:pt x="2125" y="1285"/>
                    <a:pt x="1885" y="530"/>
                    <a:pt x="2665" y="360"/>
                  </a:cubicBezTo>
                  <a:cubicBezTo>
                    <a:pt x="2665" y="360"/>
                    <a:pt x="3470" y="195"/>
                    <a:pt x="3620" y="110"/>
                  </a:cubicBezTo>
                  <a:cubicBezTo>
                    <a:pt x="3770" y="25"/>
                    <a:pt x="4040" y="0"/>
                    <a:pt x="4270" y="350"/>
                  </a:cubicBezTo>
                  <a:cubicBezTo>
                    <a:pt x="4270" y="350"/>
                    <a:pt x="4810" y="805"/>
                    <a:pt x="4460" y="945"/>
                  </a:cubicBezTo>
                </a:path>
              </a:pathLst>
            </a:custGeom>
            <a:solidFill>
              <a:srgbClr val="231F20"/>
            </a:solidFill>
            <a:ln w="0">
              <a:solidFill>
                <a:srgbClr val="231F2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9" name="Rectangle 28"/>
          <p:cNvSpPr/>
          <p:nvPr/>
        </p:nvSpPr>
        <p:spPr>
          <a:xfrm>
            <a:off x="1588" y="1524000"/>
            <a:ext cx="4722812" cy="4191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en-US"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LOADS LIMITED</a:t>
            </a:r>
            <a:endParaRPr lang="en-US" sz="4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endParaRPr lang="en-US" sz="4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r>
              <a:rPr lang="en-US" sz="4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INNOVATION</a:t>
            </a:r>
            <a:endParaRPr lang="en-US" sz="4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r>
              <a:rPr lang="en-US" sz="4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IN MOTION</a:t>
            </a:r>
          </a:p>
        </p:txBody>
      </p:sp>
    </p:spTree>
    <p:extLst>
      <p:ext uri="{BB962C8B-B14F-4D97-AF65-F5344CB8AC3E}">
        <p14:creationId xmlns:p14="http://schemas.microsoft.com/office/powerpoint/2010/main" val="26807172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28600"/>
            <a:ext cx="8229600" cy="667512"/>
          </a:xfrm>
        </p:spPr>
        <p:txBody>
          <a:bodyPr>
            <a:normAutofit fontScale="90000"/>
          </a:bodyPr>
          <a:lstStyle/>
          <a:p>
            <a:r>
              <a:rPr lang="en-US" i="1" dirty="0" smtClean="0">
                <a:solidFill>
                  <a:schemeClr val="tx1"/>
                </a:solidFill>
              </a:rPr>
              <a:t>Operational Review</a:t>
            </a:r>
            <a:endParaRPr lang="en-US" i="1" dirty="0">
              <a:solidFill>
                <a:schemeClr val="tx1"/>
              </a:solidFill>
            </a:endParaRPr>
          </a:p>
        </p:txBody>
      </p:sp>
      <p:pic>
        <p:nvPicPr>
          <p:cNvPr id="205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0"/>
            <a:ext cx="89154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010400" y="724167"/>
            <a:ext cx="2133600" cy="304267"/>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Rs</a:t>
            </a:r>
            <a:r>
              <a:rPr lang="en-US" b="1" dirty="0" smtClean="0"/>
              <a:t>. in Millions</a:t>
            </a:r>
            <a:endParaRPr lang="en-US" b="1" dirty="0"/>
          </a:p>
        </p:txBody>
      </p:sp>
    </p:spTree>
    <p:extLst>
      <p:ext uri="{BB962C8B-B14F-4D97-AF65-F5344CB8AC3E}">
        <p14:creationId xmlns:p14="http://schemas.microsoft.com/office/powerpoint/2010/main" val="299634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67512"/>
          </a:xfrm>
        </p:spPr>
        <p:txBody>
          <a:bodyPr>
            <a:normAutofit fontScale="90000"/>
          </a:bodyPr>
          <a:lstStyle/>
          <a:p>
            <a:r>
              <a:rPr lang="en-US" i="1" dirty="0" smtClean="0">
                <a:solidFill>
                  <a:schemeClr val="tx1"/>
                </a:solidFill>
              </a:rPr>
              <a:t>Turn Over Analysis</a:t>
            </a:r>
            <a:endParaRPr lang="en-US" i="1" dirty="0">
              <a:solidFill>
                <a:schemeClr val="tx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932" y="1029730"/>
            <a:ext cx="8794169" cy="5675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6869872" y="723900"/>
            <a:ext cx="2133600" cy="22860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Rs</a:t>
            </a:r>
            <a:r>
              <a:rPr lang="en-US" b="1" dirty="0" smtClean="0"/>
              <a:t>. in Millions</a:t>
            </a:r>
            <a:endParaRPr lang="en-US" b="1" dirty="0"/>
          </a:p>
        </p:txBody>
      </p:sp>
    </p:spTree>
    <p:extLst>
      <p:ext uri="{BB962C8B-B14F-4D97-AF65-F5344CB8AC3E}">
        <p14:creationId xmlns:p14="http://schemas.microsoft.com/office/powerpoint/2010/main" val="10277085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066800"/>
            <a:ext cx="80010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a:spLocks noGrp="1"/>
          </p:cNvSpPr>
          <p:nvPr>
            <p:ph type="title"/>
          </p:nvPr>
        </p:nvSpPr>
        <p:spPr>
          <a:xfrm>
            <a:off x="640492" y="132969"/>
            <a:ext cx="8229600" cy="667512"/>
          </a:xfrm>
        </p:spPr>
        <p:txBody>
          <a:bodyPr>
            <a:normAutofit fontScale="90000"/>
          </a:bodyPr>
          <a:lstStyle/>
          <a:p>
            <a:r>
              <a:rPr lang="en-US" i="1" dirty="0" smtClean="0">
                <a:solidFill>
                  <a:schemeClr val="tx1"/>
                </a:solidFill>
              </a:rPr>
              <a:t>Sales Performance</a:t>
            </a:r>
            <a:endParaRPr lang="en-US" i="1" dirty="0">
              <a:solidFill>
                <a:schemeClr val="tx1"/>
              </a:solidFill>
            </a:endParaRPr>
          </a:p>
        </p:txBody>
      </p:sp>
      <p:sp>
        <p:nvSpPr>
          <p:cNvPr id="7" name="Rectangle 6"/>
          <p:cNvSpPr/>
          <p:nvPr/>
        </p:nvSpPr>
        <p:spPr>
          <a:xfrm>
            <a:off x="6869872" y="723900"/>
            <a:ext cx="2133600" cy="22860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Rs</a:t>
            </a:r>
            <a:r>
              <a:rPr lang="en-US" b="1" dirty="0" smtClean="0"/>
              <a:t>. in Millions</a:t>
            </a:r>
            <a:endParaRPr lang="en-US" b="1" dirty="0"/>
          </a:p>
        </p:txBody>
      </p:sp>
    </p:spTree>
    <p:extLst>
      <p:ext uri="{BB962C8B-B14F-4D97-AF65-F5344CB8AC3E}">
        <p14:creationId xmlns:p14="http://schemas.microsoft.com/office/powerpoint/2010/main" val="1017050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7775" y="50800"/>
            <a:ext cx="6648450" cy="665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18686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323088"/>
            <a:ext cx="8229600" cy="667512"/>
          </a:xfrm>
        </p:spPr>
        <p:txBody>
          <a:bodyPr>
            <a:normAutofit fontScale="90000"/>
          </a:bodyPr>
          <a:lstStyle/>
          <a:p>
            <a:r>
              <a:rPr lang="en-US" i="1" dirty="0" smtClean="0">
                <a:solidFill>
                  <a:schemeClr val="tx1"/>
                </a:solidFill>
              </a:rPr>
              <a:t>Inventory Trend</a:t>
            </a:r>
            <a:endParaRPr lang="en-US" i="1" dirty="0">
              <a:solidFill>
                <a:schemeClr val="tx1"/>
              </a:solidFill>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19200"/>
            <a:ext cx="8857798"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6869872" y="838200"/>
            <a:ext cx="2133600" cy="22860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Rs</a:t>
            </a:r>
            <a:r>
              <a:rPr lang="en-US" b="1" dirty="0" smtClean="0"/>
              <a:t>. in Millions</a:t>
            </a:r>
            <a:endParaRPr lang="en-US" b="1" dirty="0"/>
          </a:p>
        </p:txBody>
      </p:sp>
    </p:spTree>
    <p:extLst>
      <p:ext uri="{BB962C8B-B14F-4D97-AF65-F5344CB8AC3E}">
        <p14:creationId xmlns:p14="http://schemas.microsoft.com/office/powerpoint/2010/main" val="6931029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323088"/>
            <a:ext cx="8229600" cy="667512"/>
          </a:xfrm>
        </p:spPr>
        <p:txBody>
          <a:bodyPr>
            <a:normAutofit fontScale="90000"/>
          </a:bodyPr>
          <a:lstStyle/>
          <a:p>
            <a:r>
              <a:rPr lang="en-US" i="1" dirty="0" smtClean="0">
                <a:solidFill>
                  <a:schemeClr val="tx1"/>
                </a:solidFill>
              </a:rPr>
              <a:t>Bank Borrowing Trend</a:t>
            </a:r>
            <a:endParaRPr lang="en-US" i="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19200"/>
            <a:ext cx="8798469"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6869872" y="914400"/>
            <a:ext cx="2133600" cy="22860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Rs</a:t>
            </a:r>
            <a:r>
              <a:rPr lang="en-US" b="1" dirty="0" smtClean="0"/>
              <a:t>. in Millions</a:t>
            </a:r>
            <a:endParaRPr lang="en-US" b="1" dirty="0"/>
          </a:p>
        </p:txBody>
      </p:sp>
    </p:spTree>
    <p:extLst>
      <p:ext uri="{BB962C8B-B14F-4D97-AF65-F5344CB8AC3E}">
        <p14:creationId xmlns:p14="http://schemas.microsoft.com/office/powerpoint/2010/main" val="5478765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838200"/>
          </a:xfrm>
        </p:spPr>
        <p:txBody>
          <a:bodyPr>
            <a:normAutofit/>
          </a:bodyPr>
          <a:lstStyle/>
          <a:p>
            <a:r>
              <a:rPr lang="en-US" i="1" dirty="0" smtClean="0">
                <a:solidFill>
                  <a:schemeClr val="tx1"/>
                </a:solidFill>
              </a:rPr>
              <a:t>Future Outlook</a:t>
            </a:r>
            <a:endParaRPr lang="en-US" i="1" dirty="0">
              <a:solidFill>
                <a:schemeClr val="tx1"/>
              </a:solidFill>
            </a:endParaRPr>
          </a:p>
        </p:txBody>
      </p:sp>
      <p:sp>
        <p:nvSpPr>
          <p:cNvPr id="4" name="Content Placeholder 3"/>
          <p:cNvSpPr>
            <a:spLocks noGrp="1"/>
          </p:cNvSpPr>
          <p:nvPr>
            <p:ph idx="1"/>
          </p:nvPr>
        </p:nvSpPr>
        <p:spPr>
          <a:xfrm>
            <a:off x="152400" y="1371600"/>
            <a:ext cx="8839200" cy="5334000"/>
          </a:xfrm>
        </p:spPr>
        <p:txBody>
          <a:bodyPr>
            <a:normAutofit fontScale="85000" lnSpcReduction="20000"/>
          </a:bodyPr>
          <a:lstStyle/>
          <a:p>
            <a:pPr marL="0" indent="0" algn="just">
              <a:buNone/>
            </a:pPr>
            <a:r>
              <a:rPr lang="en-US" dirty="0"/>
              <a:t>COVID-19 lockdowns resulted in closure of operations of all facilities from March 26, 2020 till June 4, 2020. The Government took positive steps to support the manufacturing sector to reduce the impact of Covid-19 pandemic on the economy, such as major reduction in interest rate, re-scheduling of loan installments and introduction of a refinance scheme for payment of wages and salaries. These steps have restored the operating performance of the manufacturing sector in the subsequent year</a:t>
            </a:r>
            <a:r>
              <a:rPr lang="en-US" dirty="0" smtClean="0"/>
              <a:t>.</a:t>
            </a:r>
          </a:p>
          <a:p>
            <a:pPr marL="0" indent="0">
              <a:buNone/>
            </a:pPr>
            <a:endParaRPr lang="en-US" dirty="0"/>
          </a:p>
          <a:p>
            <a:pPr marL="0" indent="0" algn="just">
              <a:buNone/>
            </a:pPr>
            <a:r>
              <a:rPr lang="en-US" dirty="0" smtClean="0"/>
              <a:t>The </a:t>
            </a:r>
            <a:r>
              <a:rPr lang="en-US" dirty="0"/>
              <a:t>Company remains strongly focused on innovations, creating a strong performance culture within the organization and capitalizing on opportunities in a challenging macroeconomic environment to improve productivity and enhance shareholders’ value. Our employees remain crucial for the continued growth of the business. New technologies are continuously evolving in the auto industry and the Company is committed to adopt innovations that can positively impact the Company’s performance.</a:t>
            </a:r>
          </a:p>
        </p:txBody>
      </p:sp>
    </p:spTree>
    <p:extLst>
      <p:ext uri="{BB962C8B-B14F-4D97-AF65-F5344CB8AC3E}">
        <p14:creationId xmlns:p14="http://schemas.microsoft.com/office/powerpoint/2010/main" val="4138579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95600"/>
            <a:ext cx="8229600" cy="838200"/>
          </a:xfrm>
        </p:spPr>
        <p:txBody>
          <a:bodyPr>
            <a:noAutofit/>
          </a:bodyPr>
          <a:lstStyle/>
          <a:p>
            <a:pPr algn="ctr"/>
            <a:r>
              <a:rPr lang="en-US" sz="8800" b="1" dirty="0">
                <a:ln w="635">
                  <a:noFill/>
                </a:ln>
                <a:solidFill>
                  <a:schemeClr val="accent1"/>
                </a:solidFill>
                <a:latin typeface="Vivaldi" panose="03020602050506090804" pitchFamily="66" charset="0"/>
                <a:cs typeface="Times New Roman" panose="02020603050405020304" pitchFamily="18" charset="0"/>
              </a:rPr>
              <a:t>Q/A Session</a:t>
            </a:r>
          </a:p>
        </p:txBody>
      </p:sp>
    </p:spTree>
    <p:extLst>
      <p:ext uri="{BB962C8B-B14F-4D97-AF65-F5344CB8AC3E}">
        <p14:creationId xmlns:p14="http://schemas.microsoft.com/office/powerpoint/2010/main" val="40987225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457200" y="2112114"/>
            <a:ext cx="8051800" cy="2002686"/>
          </a:xfrm>
          <a:prstGeom prst="rect">
            <a:avLst/>
          </a:prstGeom>
        </p:spPr>
        <p:txBody>
          <a:bodyPr vert="horz" lIns="0" rIns="0" bIns="0" anchor="b">
            <a:normAutofit lnSpcReduction="1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sz="13800" b="1" i="1" dirty="0" smtClean="0">
                <a:ln w="635">
                  <a:noFill/>
                </a:ln>
                <a:solidFill>
                  <a:schemeClr val="accent1"/>
                </a:solidFill>
                <a:latin typeface="Vivaldi" panose="03020602050506090804" pitchFamily="66" charset="0"/>
                <a:cs typeface="Times New Roman" panose="02020603050405020304" pitchFamily="18" charset="0"/>
              </a:rPr>
              <a:t>Thanks</a:t>
            </a:r>
            <a:endParaRPr lang="en-US" sz="13800" b="1" i="1" dirty="0">
              <a:ln w="635">
                <a:noFill/>
              </a:ln>
              <a:solidFill>
                <a:schemeClr val="accent1"/>
              </a:solidFill>
              <a:latin typeface="Vivaldi" panose="03020602050506090804" pitchFamily="66" charset="0"/>
              <a:cs typeface="Times New Roman" panose="02020603050405020304" pitchFamily="18" charset="0"/>
            </a:endParaRPr>
          </a:p>
        </p:txBody>
      </p:sp>
    </p:spTree>
    <p:extLst>
      <p:ext uri="{BB962C8B-B14F-4D97-AF65-F5344CB8AC3E}">
        <p14:creationId xmlns:p14="http://schemas.microsoft.com/office/powerpoint/2010/main" val="1011094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52600" y="274638"/>
            <a:ext cx="6934200" cy="1143000"/>
          </a:xfrm>
        </p:spPr>
        <p:txBody>
          <a:bodyPr/>
          <a:lstStyle/>
          <a:p>
            <a:r>
              <a:rPr lang="en-US" b="1" dirty="0" smtClean="0"/>
              <a:t>Table of Contents</a:t>
            </a:r>
            <a:endParaRPr lang="en-US" b="1" dirty="0"/>
          </a:p>
        </p:txBody>
      </p:sp>
      <p:sp>
        <p:nvSpPr>
          <p:cNvPr id="5" name="Content Placeholder 4"/>
          <p:cNvSpPr>
            <a:spLocks noGrp="1"/>
          </p:cNvSpPr>
          <p:nvPr>
            <p:ph idx="1"/>
          </p:nvPr>
        </p:nvSpPr>
        <p:spPr>
          <a:xfrm>
            <a:off x="1828800" y="1600200"/>
            <a:ext cx="6858000" cy="5105400"/>
          </a:xfrm>
        </p:spPr>
        <p:txBody>
          <a:bodyPr>
            <a:normAutofit/>
          </a:bodyPr>
          <a:lstStyle/>
          <a:p>
            <a:r>
              <a:rPr lang="en-US" i="1" dirty="0"/>
              <a:t>Industry </a:t>
            </a:r>
            <a:r>
              <a:rPr lang="en-US" i="1" dirty="0" smtClean="0"/>
              <a:t>Review</a:t>
            </a:r>
          </a:p>
          <a:p>
            <a:r>
              <a:rPr lang="en-US" i="1" dirty="0" smtClean="0"/>
              <a:t>Turnover Analysis</a:t>
            </a:r>
          </a:p>
          <a:p>
            <a:r>
              <a:rPr lang="en-US" i="1" dirty="0" smtClean="0"/>
              <a:t>Product wise Sales</a:t>
            </a:r>
          </a:p>
          <a:p>
            <a:r>
              <a:rPr lang="en-US" i="1" dirty="0" smtClean="0"/>
              <a:t>Sales Breakup (OEM’s)</a:t>
            </a:r>
          </a:p>
          <a:p>
            <a:r>
              <a:rPr lang="en-US" i="1" dirty="0" smtClean="0"/>
              <a:t>Inventory Trend</a:t>
            </a:r>
          </a:p>
          <a:p>
            <a:r>
              <a:rPr lang="en-US" i="1" dirty="0" smtClean="0"/>
              <a:t>Borrowing Trend</a:t>
            </a:r>
          </a:p>
          <a:p>
            <a:r>
              <a:rPr lang="en-US" i="1" dirty="0" smtClean="0"/>
              <a:t>New Diversification HAWL</a:t>
            </a:r>
          </a:p>
          <a:p>
            <a:r>
              <a:rPr lang="en-US" i="1" dirty="0" smtClean="0"/>
              <a:t>Future Outlook</a:t>
            </a:r>
          </a:p>
          <a:p>
            <a:r>
              <a:rPr lang="en-US" i="1" dirty="0" smtClean="0"/>
              <a:t>Q/A Session</a:t>
            </a:r>
          </a:p>
        </p:txBody>
      </p:sp>
    </p:spTree>
    <p:extLst>
      <p:ext uri="{BB962C8B-B14F-4D97-AF65-F5344CB8AC3E}">
        <p14:creationId xmlns:p14="http://schemas.microsoft.com/office/powerpoint/2010/main" val="3068194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91312"/>
          </a:xfrm>
        </p:spPr>
        <p:txBody>
          <a:bodyPr>
            <a:normAutofit fontScale="90000"/>
          </a:bodyPr>
          <a:lstStyle/>
          <a:p>
            <a:r>
              <a:rPr lang="en-US" i="1" dirty="0">
                <a:solidFill>
                  <a:schemeClr val="tx1"/>
                </a:solidFill>
              </a:rPr>
              <a:t>Industry Review</a:t>
            </a:r>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914400"/>
            <a:ext cx="84582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4958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76398"/>
            <a:ext cx="8458201" cy="3429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914400"/>
            <a:ext cx="8458204" cy="778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a:spLocks noGrp="1"/>
          </p:cNvSpPr>
          <p:nvPr>
            <p:ph type="title"/>
          </p:nvPr>
        </p:nvSpPr>
        <p:spPr>
          <a:xfrm>
            <a:off x="457200" y="228600"/>
            <a:ext cx="8229600" cy="591312"/>
          </a:xfrm>
        </p:spPr>
        <p:txBody>
          <a:bodyPr>
            <a:normAutofit fontScale="90000"/>
          </a:bodyPr>
          <a:lstStyle/>
          <a:p>
            <a:r>
              <a:rPr lang="en-US" i="1" dirty="0">
                <a:solidFill>
                  <a:schemeClr val="tx1"/>
                </a:solidFill>
              </a:rPr>
              <a:t>Industry Review</a:t>
            </a:r>
          </a:p>
        </p:txBody>
      </p:sp>
    </p:spTree>
    <p:extLst>
      <p:ext uri="{BB962C8B-B14F-4D97-AF65-F5344CB8AC3E}">
        <p14:creationId xmlns:p14="http://schemas.microsoft.com/office/powerpoint/2010/main" val="1816635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i="1" dirty="0">
                <a:solidFill>
                  <a:schemeClr val="tx1"/>
                </a:solidFill>
              </a:rPr>
              <a:t>Industry Review</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838200"/>
            <a:ext cx="84582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0679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563562"/>
          </a:xfrm>
        </p:spPr>
        <p:txBody>
          <a:bodyPr>
            <a:normAutofit fontScale="90000"/>
          </a:bodyPr>
          <a:lstStyle/>
          <a:p>
            <a:r>
              <a:rPr lang="en-US" i="1" dirty="0">
                <a:solidFill>
                  <a:schemeClr val="tx1"/>
                </a:solidFill>
              </a:rPr>
              <a:t>Industry Review</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78657"/>
            <a:ext cx="8534400" cy="4950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995456"/>
            <a:ext cx="8530300" cy="75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005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46038"/>
            <a:ext cx="8229600" cy="563562"/>
          </a:xfrm>
        </p:spPr>
        <p:txBody>
          <a:bodyPr>
            <a:normAutofit fontScale="90000"/>
          </a:bodyPr>
          <a:lstStyle/>
          <a:p>
            <a:r>
              <a:rPr lang="en-US" i="1" dirty="0">
                <a:solidFill>
                  <a:schemeClr val="tx1"/>
                </a:solidFill>
              </a:rPr>
              <a:t>Industry </a:t>
            </a:r>
            <a:r>
              <a:rPr lang="en-US" i="1" dirty="0" smtClean="0">
                <a:solidFill>
                  <a:schemeClr val="tx1"/>
                </a:solidFill>
              </a:rPr>
              <a:t>Review</a:t>
            </a:r>
            <a:endParaRPr lang="en-US" i="1" dirty="0">
              <a:solidFill>
                <a:schemeClr val="tx1"/>
              </a:solidFill>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762000"/>
            <a:ext cx="845820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0821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46038"/>
            <a:ext cx="8229600" cy="563562"/>
          </a:xfrm>
        </p:spPr>
        <p:txBody>
          <a:bodyPr>
            <a:normAutofit fontScale="90000"/>
          </a:bodyPr>
          <a:lstStyle/>
          <a:p>
            <a:r>
              <a:rPr lang="en-US" i="1" dirty="0">
                <a:solidFill>
                  <a:schemeClr val="tx1"/>
                </a:solidFill>
              </a:rPr>
              <a:t>Industry </a:t>
            </a:r>
            <a:r>
              <a:rPr lang="en-US" i="1" dirty="0" smtClean="0">
                <a:solidFill>
                  <a:schemeClr val="tx1"/>
                </a:solidFill>
              </a:rPr>
              <a:t>Review</a:t>
            </a:r>
            <a:endParaRPr lang="en-US" i="1" dirty="0">
              <a:solidFill>
                <a:schemeClr val="tx1"/>
              </a:solidFill>
            </a:endParaRPr>
          </a:p>
        </p:txBody>
      </p:sp>
      <p:pic>
        <p:nvPicPr>
          <p:cNvPr id="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972" y="1580284"/>
            <a:ext cx="8427028" cy="474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972" y="914400"/>
            <a:ext cx="8427027" cy="785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0529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22238"/>
            <a:ext cx="8229600" cy="563562"/>
          </a:xfrm>
        </p:spPr>
        <p:txBody>
          <a:bodyPr>
            <a:normAutofit fontScale="90000"/>
          </a:bodyPr>
          <a:lstStyle/>
          <a:p>
            <a:r>
              <a:rPr lang="en-US" i="1" dirty="0">
                <a:solidFill>
                  <a:schemeClr val="tx1"/>
                </a:solidFill>
              </a:rPr>
              <a:t>Industry </a:t>
            </a:r>
            <a:r>
              <a:rPr lang="en-US" i="1" dirty="0" smtClean="0">
                <a:solidFill>
                  <a:schemeClr val="tx1"/>
                </a:solidFill>
              </a:rPr>
              <a:t>Review</a:t>
            </a:r>
            <a:endParaRPr lang="en-US" i="1" dirty="0">
              <a:solidFill>
                <a:schemeClr val="tx1"/>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191" y="1600200"/>
            <a:ext cx="8447809"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873703"/>
            <a:ext cx="8447809" cy="761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35562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555</TotalTime>
  <Words>241</Words>
  <Application>Microsoft Office PowerPoint</Application>
  <PresentationFormat>On-screen Show (4:3)</PresentationFormat>
  <Paragraphs>42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PowerPoint Presentation</vt:lpstr>
      <vt:lpstr>Table of Contents</vt:lpstr>
      <vt:lpstr>Industry Review</vt:lpstr>
      <vt:lpstr>Industry Review</vt:lpstr>
      <vt:lpstr>Industry Review</vt:lpstr>
      <vt:lpstr>Industry Review</vt:lpstr>
      <vt:lpstr>Industry Review</vt:lpstr>
      <vt:lpstr>Industry Review</vt:lpstr>
      <vt:lpstr>Industry Review</vt:lpstr>
      <vt:lpstr>Operational Review</vt:lpstr>
      <vt:lpstr>Turn Over Analysis</vt:lpstr>
      <vt:lpstr>Sales Performance</vt:lpstr>
      <vt:lpstr>PowerPoint Presentation</vt:lpstr>
      <vt:lpstr>Inventory Trend</vt:lpstr>
      <vt:lpstr>Bank Borrowing Trend</vt:lpstr>
      <vt:lpstr>Future Outlook</vt:lpstr>
      <vt:lpstr>Q/A Session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 Fasih</dc:creator>
  <cp:lastModifiedBy>Ali Fasih</cp:lastModifiedBy>
  <cp:revision>108</cp:revision>
  <cp:lastPrinted>2020-10-20T05:51:51Z</cp:lastPrinted>
  <dcterms:created xsi:type="dcterms:W3CDTF">2019-10-11T09:57:01Z</dcterms:created>
  <dcterms:modified xsi:type="dcterms:W3CDTF">2020-10-20T06:28:07Z</dcterms:modified>
</cp:coreProperties>
</file>